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7" r:id="rId6"/>
    <p:sldId id="258" r:id="rId7"/>
    <p:sldId id="259" r:id="rId8"/>
    <p:sldId id="260" r:id="rId9"/>
    <p:sldId id="263" r:id="rId10"/>
    <p:sldId id="264" r:id="rId11"/>
    <p:sldId id="261" r:id="rId12"/>
    <p:sldId id="262" r:id="rId13"/>
  </p:sldIdLst>
  <p:sldSz cx="7556500" cy="10693400"/>
  <p:notesSz cx="6858000" cy="9144000"/>
  <p:embeddedFontLst>
    <p:embeddedFont>
      <p:font typeface="Open Sans Bold" panose="020B0604020202020204" charset="0"/>
      <p:regular r:id="rId15"/>
    </p:embeddedFont>
    <p:embeddedFont>
      <p:font typeface="Oswald" panose="00000500000000000000" pitchFamily="2" charset="0"/>
      <p:regular r:id="rId16"/>
      <p:bold r:id="rId17"/>
    </p:embeddedFont>
    <p:embeddedFont>
      <p:font typeface="Oswald Bold" panose="00000800000000000000" charset="0"/>
      <p:regular r:id="rId18"/>
    </p:embeddedFont>
    <p:embeddedFont>
      <p:font typeface="Roboto" panose="02000000000000000000" pitchFamily="2" charset="0"/>
      <p:regular r:id="rId19"/>
      <p:bold r:id="rId20"/>
      <p:italic r:id="rId21"/>
    </p:embeddedFont>
    <p:embeddedFont>
      <p:font typeface="Roboto Bold" panose="02000000000000000000" pitchFamily="2" charset="0"/>
      <p:regular r:id="rId22"/>
      <p:bold r:id="rId23"/>
    </p:embeddedFont>
    <p:embeddedFont>
      <p:font typeface="Roboto Bold Italics" panose="020B0604020202020204" charset="0"/>
      <p:regular r:id="rId24"/>
    </p:embeddedFont>
    <p:embeddedFont>
      <p:font typeface="Roboto Italic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F362C-1228-49FF-955B-13FD9AF31F46}" v="23" dt="2026-06-16T12:04:5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29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ukje Stoffelsma (Stimular)" userId="c540ccf7-88ea-4142-ace0-fb8b81684c89" providerId="ADAL" clId="{C087E2EB-9A41-48C2-BF6C-584CBA2E7AC2}"/>
    <pc:docChg chg="undo custSel addSld modSld">
      <pc:chgData name="Froukje Stoffelsma (Stimular)" userId="c540ccf7-88ea-4142-ace0-fb8b81684c89" providerId="ADAL" clId="{C087E2EB-9A41-48C2-BF6C-584CBA2E7AC2}" dt="2026-06-16T12:05:27.145" v="523" actId="179"/>
      <pc:docMkLst>
        <pc:docMk/>
      </pc:docMkLst>
      <pc:sldChg chg="addSp delSp modSp mod modNotesTx">
        <pc:chgData name="Froukje Stoffelsma (Stimular)" userId="c540ccf7-88ea-4142-ace0-fb8b81684c89" providerId="ADAL" clId="{C087E2EB-9A41-48C2-BF6C-584CBA2E7AC2}" dt="2026-06-16T12:05:27.145" v="523" actId="179"/>
        <pc:sldMkLst>
          <pc:docMk/>
          <pc:sldMk cId="0" sldId="256"/>
        </pc:sldMkLst>
        <pc:spChg chg="mod">
          <ac:chgData name="Froukje Stoffelsma (Stimular)" userId="c540ccf7-88ea-4142-ace0-fb8b81684c89" providerId="ADAL" clId="{C087E2EB-9A41-48C2-BF6C-584CBA2E7AC2}" dt="2026-06-16T12:05:27.145" v="523" actId="179"/>
          <ac:spMkLst>
            <pc:docMk/>
            <pc:sldMk cId="0" sldId="256"/>
            <ac:spMk id="8" creationId="{00000000-0000-0000-0000-000000000000}"/>
          </ac:spMkLst>
        </pc:spChg>
        <pc:spChg chg="add mod">
          <ac:chgData name="Froukje Stoffelsma (Stimular)" userId="c540ccf7-88ea-4142-ace0-fb8b81684c89" providerId="ADAL" clId="{C087E2EB-9A41-48C2-BF6C-584CBA2E7AC2}" dt="2026-06-09T09:17:30.073" v="339" actId="1076"/>
          <ac:spMkLst>
            <pc:docMk/>
            <pc:sldMk cId="0" sldId="256"/>
            <ac:spMk id="12" creationId="{2217FE3C-35F8-32F4-A056-F0679103F61F}"/>
          </ac:spMkLst>
        </pc:spChg>
      </pc:sldChg>
      <pc:sldChg chg="addSp delSp modSp mod">
        <pc:chgData name="Froukje Stoffelsma (Stimular)" userId="c540ccf7-88ea-4142-ace0-fb8b81684c89" providerId="ADAL" clId="{C087E2EB-9A41-48C2-BF6C-584CBA2E7AC2}" dt="2026-06-16T11:57:39.254" v="425" actId="1037"/>
        <pc:sldMkLst>
          <pc:docMk/>
          <pc:sldMk cId="0" sldId="260"/>
        </pc:sldMkLst>
        <pc:spChg chg="del">
          <ac:chgData name="Froukje Stoffelsma (Stimular)" userId="c540ccf7-88ea-4142-ace0-fb8b81684c89" providerId="ADAL" clId="{C087E2EB-9A41-48C2-BF6C-584CBA2E7AC2}" dt="2026-06-16T11:56:11.917" v="412" actId="478"/>
          <ac:spMkLst>
            <pc:docMk/>
            <pc:sldMk cId="0" sldId="260"/>
            <ac:spMk id="8" creationId="{00000000-0000-0000-0000-000000000000}"/>
          </ac:spMkLst>
        </pc:spChg>
        <pc:spChg chg="del">
          <ac:chgData name="Froukje Stoffelsma (Stimular)" userId="c540ccf7-88ea-4142-ace0-fb8b81684c89" providerId="ADAL" clId="{C087E2EB-9A41-48C2-BF6C-584CBA2E7AC2}" dt="2026-06-16T11:55:45.799" v="408" actId="478"/>
          <ac:spMkLst>
            <pc:docMk/>
            <pc:sldMk cId="0" sldId="260"/>
            <ac:spMk id="9" creationId="{00000000-0000-0000-0000-000000000000}"/>
          </ac:spMkLst>
        </pc:spChg>
        <pc:picChg chg="add mod">
          <ac:chgData name="Froukje Stoffelsma (Stimular)" userId="c540ccf7-88ea-4142-ace0-fb8b81684c89" providerId="ADAL" clId="{C087E2EB-9A41-48C2-BF6C-584CBA2E7AC2}" dt="2026-06-16T11:57:29.733" v="423" actId="1076"/>
          <ac:picMkLst>
            <pc:docMk/>
            <pc:sldMk cId="0" sldId="260"/>
            <ac:picMk id="18" creationId="{873F8CA8-CAB3-D3FB-D2BE-88D192E156BC}"/>
          </ac:picMkLst>
        </pc:picChg>
        <pc:picChg chg="add mod modCrop">
          <ac:chgData name="Froukje Stoffelsma (Stimular)" userId="c540ccf7-88ea-4142-ace0-fb8b81684c89" providerId="ADAL" clId="{C087E2EB-9A41-48C2-BF6C-584CBA2E7AC2}" dt="2026-06-16T11:57:39.254" v="425" actId="1037"/>
          <ac:picMkLst>
            <pc:docMk/>
            <pc:sldMk cId="0" sldId="260"/>
            <ac:picMk id="20" creationId="{446CFB86-9BFA-A206-82C5-945AA9ADED69}"/>
          </ac:picMkLst>
        </pc:picChg>
      </pc:sldChg>
      <pc:sldChg chg="modSp mod">
        <pc:chgData name="Froukje Stoffelsma (Stimular)" userId="c540ccf7-88ea-4142-ace0-fb8b81684c89" providerId="ADAL" clId="{C087E2EB-9A41-48C2-BF6C-584CBA2E7AC2}" dt="2026-06-16T12:02:51.601" v="474" actId="20577"/>
        <pc:sldMkLst>
          <pc:docMk/>
          <pc:sldMk cId="0" sldId="261"/>
        </pc:sldMkLst>
        <pc:spChg chg="mod">
          <ac:chgData name="Froukje Stoffelsma (Stimular)" userId="c540ccf7-88ea-4142-ace0-fb8b81684c89" providerId="ADAL" clId="{C087E2EB-9A41-48C2-BF6C-584CBA2E7AC2}" dt="2026-06-16T12:02:51.601" v="474" actId="20577"/>
          <ac:spMkLst>
            <pc:docMk/>
            <pc:sldMk cId="0" sldId="261"/>
            <ac:spMk id="165" creationId="{00000000-0000-0000-0000-000000000000}"/>
          </ac:spMkLst>
        </pc:spChg>
      </pc:sldChg>
      <pc:sldChg chg="modSp mod">
        <pc:chgData name="Froukje Stoffelsma (Stimular)" userId="c540ccf7-88ea-4142-ace0-fb8b81684c89" providerId="ADAL" clId="{C087E2EB-9A41-48C2-BF6C-584CBA2E7AC2}" dt="2026-06-16T12:02:59.224" v="475" actId="20577"/>
        <pc:sldMkLst>
          <pc:docMk/>
          <pc:sldMk cId="0" sldId="262"/>
        </pc:sldMkLst>
        <pc:spChg chg="mod">
          <ac:chgData name="Froukje Stoffelsma (Stimular)" userId="c540ccf7-88ea-4142-ace0-fb8b81684c89" providerId="ADAL" clId="{C087E2EB-9A41-48C2-BF6C-584CBA2E7AC2}" dt="2026-06-16T12:02:59.224" v="475" actId="20577"/>
          <ac:spMkLst>
            <pc:docMk/>
            <pc:sldMk cId="0" sldId="262"/>
            <ac:spMk id="125" creationId="{00000000-0000-0000-0000-000000000000}"/>
          </ac:spMkLst>
        </pc:spChg>
      </pc:sldChg>
      <pc:sldChg chg="addSp delSp modSp add mod">
        <pc:chgData name="Froukje Stoffelsma (Stimular)" userId="c540ccf7-88ea-4142-ace0-fb8b81684c89" providerId="ADAL" clId="{C087E2EB-9A41-48C2-BF6C-584CBA2E7AC2}" dt="2026-06-16T11:59:29.153" v="448" actId="1035"/>
        <pc:sldMkLst>
          <pc:docMk/>
          <pc:sldMk cId="3251678607" sldId="263"/>
        </pc:sldMkLst>
        <pc:spChg chg="del">
          <ac:chgData name="Froukje Stoffelsma (Stimular)" userId="c540ccf7-88ea-4142-ace0-fb8b81684c89" providerId="ADAL" clId="{C087E2EB-9A41-48C2-BF6C-584CBA2E7AC2}" dt="2026-06-16T11:58:13.909" v="428" actId="478"/>
          <ac:spMkLst>
            <pc:docMk/>
            <pc:sldMk cId="3251678607" sldId="263"/>
            <ac:spMk id="8" creationId="{560AF438-63EB-9C67-0BBD-40E635B41E26}"/>
          </ac:spMkLst>
        </pc:spChg>
        <pc:spChg chg="del">
          <ac:chgData name="Froukje Stoffelsma (Stimular)" userId="c540ccf7-88ea-4142-ace0-fb8b81684c89" providerId="ADAL" clId="{C087E2EB-9A41-48C2-BF6C-584CBA2E7AC2}" dt="2026-06-16T11:58:12.957" v="427" actId="478"/>
          <ac:spMkLst>
            <pc:docMk/>
            <pc:sldMk cId="3251678607" sldId="263"/>
            <ac:spMk id="9" creationId="{BDD7FB13-C397-EEF8-FFBF-35CAC87269B2}"/>
          </ac:spMkLst>
        </pc:spChg>
        <pc:spChg chg="mod">
          <ac:chgData name="Froukje Stoffelsma (Stimular)" userId="c540ccf7-88ea-4142-ace0-fb8b81684c89" providerId="ADAL" clId="{C087E2EB-9A41-48C2-BF6C-584CBA2E7AC2}" dt="2026-06-16T11:57:58.743" v="426" actId="20577"/>
          <ac:spMkLst>
            <pc:docMk/>
            <pc:sldMk cId="3251678607" sldId="263"/>
            <ac:spMk id="13" creationId="{6C7F9228-07AF-16F4-4436-8FBEAFEA8B79}"/>
          </ac:spMkLst>
        </pc:spChg>
        <pc:picChg chg="add mod">
          <ac:chgData name="Froukje Stoffelsma (Stimular)" userId="c540ccf7-88ea-4142-ace0-fb8b81684c89" providerId="ADAL" clId="{C087E2EB-9A41-48C2-BF6C-584CBA2E7AC2}" dt="2026-06-16T11:59:29.153" v="448" actId="1035"/>
          <ac:picMkLst>
            <pc:docMk/>
            <pc:sldMk cId="3251678607" sldId="263"/>
            <ac:picMk id="18" creationId="{80CB3599-ADAC-042D-187E-DAD25CE63ED5}"/>
          </ac:picMkLst>
        </pc:picChg>
        <pc:picChg chg="add mod modCrop">
          <ac:chgData name="Froukje Stoffelsma (Stimular)" userId="c540ccf7-88ea-4142-ace0-fb8b81684c89" providerId="ADAL" clId="{C087E2EB-9A41-48C2-BF6C-584CBA2E7AC2}" dt="2026-06-16T11:59:12.667" v="445" actId="1076"/>
          <ac:picMkLst>
            <pc:docMk/>
            <pc:sldMk cId="3251678607" sldId="263"/>
            <ac:picMk id="20" creationId="{78A5DE07-5862-EACD-11A2-06DB0CE391E3}"/>
          </ac:picMkLst>
        </pc:picChg>
      </pc:sldChg>
      <pc:sldChg chg="addSp delSp modSp add mod">
        <pc:chgData name="Froukje Stoffelsma (Stimular)" userId="c540ccf7-88ea-4142-ace0-fb8b81684c89" providerId="ADAL" clId="{C087E2EB-9A41-48C2-BF6C-584CBA2E7AC2}" dt="2026-06-16T12:02:44.904" v="473" actId="20577"/>
        <pc:sldMkLst>
          <pc:docMk/>
          <pc:sldMk cId="3315932676" sldId="264"/>
        </pc:sldMkLst>
        <pc:spChg chg="del">
          <ac:chgData name="Froukje Stoffelsma (Stimular)" userId="c540ccf7-88ea-4142-ace0-fb8b81684c89" providerId="ADAL" clId="{C087E2EB-9A41-48C2-BF6C-584CBA2E7AC2}" dt="2026-06-16T11:59:47.087" v="449" actId="478"/>
          <ac:spMkLst>
            <pc:docMk/>
            <pc:sldMk cId="3315932676" sldId="264"/>
            <ac:spMk id="8" creationId="{D7F2DB19-B644-2B92-8E05-E5638B62FDDB}"/>
          </ac:spMkLst>
        </pc:spChg>
        <pc:spChg chg="del">
          <ac:chgData name="Froukje Stoffelsma (Stimular)" userId="c540ccf7-88ea-4142-ace0-fb8b81684c89" providerId="ADAL" clId="{C087E2EB-9A41-48C2-BF6C-584CBA2E7AC2}" dt="2026-06-16T11:59:47.087" v="449" actId="478"/>
          <ac:spMkLst>
            <pc:docMk/>
            <pc:sldMk cId="3315932676" sldId="264"/>
            <ac:spMk id="9" creationId="{57EC62B4-F8CC-969C-2974-25F9208D3E98}"/>
          </ac:spMkLst>
        </pc:spChg>
        <pc:spChg chg="mod">
          <ac:chgData name="Froukje Stoffelsma (Stimular)" userId="c540ccf7-88ea-4142-ace0-fb8b81684c89" providerId="ADAL" clId="{C087E2EB-9A41-48C2-BF6C-584CBA2E7AC2}" dt="2026-06-16T12:02:44.904" v="473" actId="20577"/>
          <ac:spMkLst>
            <pc:docMk/>
            <pc:sldMk cId="3315932676" sldId="264"/>
            <ac:spMk id="13" creationId="{937F75CE-073B-0288-0F50-D42FC9905A68}"/>
          </ac:spMkLst>
        </pc:spChg>
        <pc:picChg chg="add mod">
          <ac:chgData name="Froukje Stoffelsma (Stimular)" userId="c540ccf7-88ea-4142-ace0-fb8b81684c89" providerId="ADAL" clId="{C087E2EB-9A41-48C2-BF6C-584CBA2E7AC2}" dt="2026-06-16T12:00:23.954" v="461" actId="14100"/>
          <ac:picMkLst>
            <pc:docMk/>
            <pc:sldMk cId="3315932676" sldId="264"/>
            <ac:picMk id="18" creationId="{40F710BC-4818-5DD9-4D0D-21829DDC39C4}"/>
          </ac:picMkLst>
        </pc:picChg>
        <pc:picChg chg="add del mod modCrop">
          <ac:chgData name="Froukje Stoffelsma (Stimular)" userId="c540ccf7-88ea-4142-ace0-fb8b81684c89" providerId="ADAL" clId="{C087E2EB-9A41-48C2-BF6C-584CBA2E7AC2}" dt="2026-06-16T12:01:55.695" v="466" actId="478"/>
          <ac:picMkLst>
            <pc:docMk/>
            <pc:sldMk cId="3315932676" sldId="264"/>
            <ac:picMk id="20" creationId="{41178ECF-F859-7BC3-6BF4-2A4FB77B1FD8}"/>
          </ac:picMkLst>
        </pc:picChg>
        <pc:picChg chg="add mod">
          <ac:chgData name="Froukje Stoffelsma (Stimular)" userId="c540ccf7-88ea-4142-ace0-fb8b81684c89" providerId="ADAL" clId="{C087E2EB-9A41-48C2-BF6C-584CBA2E7AC2}" dt="2026-06-16T12:02:16.789" v="472" actId="14100"/>
          <ac:picMkLst>
            <pc:docMk/>
            <pc:sldMk cId="3315932676" sldId="264"/>
            <ac:picMk id="22" creationId="{560992DC-D6DC-F2CD-F4E0-F04A0C56AF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F993E-85B7-4090-84AE-C4E89AC7D0E6}" type="datetimeFigureOut">
              <a:rPr lang="nl-NL" smtClean="0"/>
              <a:t>16-6-2026</a:t>
            </a:fld>
            <a:endParaRPr lang="nl-NL"/>
          </a:p>
        </p:txBody>
      </p:sp>
      <p:sp>
        <p:nvSpPr>
          <p:cNvPr id="4" name="Tijdelijke aanduiding voor dia-afbeelding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9D822-38A8-4FEC-8597-A302C79ED410}" type="slidenum">
              <a:rPr lang="nl-NL" smtClean="0"/>
              <a:t>‹nr.›</a:t>
            </a:fld>
            <a:endParaRPr lang="nl-NL"/>
          </a:p>
        </p:txBody>
      </p:sp>
    </p:spTree>
    <p:extLst>
      <p:ext uri="{BB962C8B-B14F-4D97-AF65-F5344CB8AC3E}">
        <p14:creationId xmlns:p14="http://schemas.microsoft.com/office/powerpoint/2010/main" val="24702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Stichting Stimular voor EVZ, juni 2026</a:t>
            </a:r>
          </a:p>
        </p:txBody>
      </p:sp>
      <p:sp>
        <p:nvSpPr>
          <p:cNvPr id="4" name="Tijdelijke aanduiding voor dianummer 3"/>
          <p:cNvSpPr>
            <a:spLocks noGrp="1"/>
          </p:cNvSpPr>
          <p:nvPr>
            <p:ph type="sldNum" sz="quarter" idx="5"/>
          </p:nvPr>
        </p:nvSpPr>
        <p:spPr/>
        <p:txBody>
          <a:bodyPr/>
          <a:lstStyle/>
          <a:p>
            <a:fld id="{6539D822-38A8-4FEC-8597-A302C79ED410}" type="slidenum">
              <a:rPr lang="nl-NL" smtClean="0"/>
              <a:t>1</a:t>
            </a:fld>
            <a:endParaRPr lang="nl-NL"/>
          </a:p>
        </p:txBody>
      </p:sp>
    </p:spTree>
    <p:extLst>
      <p:ext uri="{BB962C8B-B14F-4D97-AF65-F5344CB8AC3E}">
        <p14:creationId xmlns:p14="http://schemas.microsoft.com/office/powerpoint/2010/main" val="380401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expertisecentrumverduurzamingzorg.nl/kennisbank/werkplan-bij-hitte-voorbeeld/" TargetMode="External"/><Relationship Id="rId5" Type="http://schemas.openxmlformats.org/officeDocument/2006/relationships/hyperlink" Target="https://milieuplatformzorg.nl/eisen/passief-koelen/" TargetMode="External"/><Relationship Id="rId4" Type="http://schemas.openxmlformats.org/officeDocument/2006/relationships/hyperlink" Target="https://www.expertisecentrumverduurzamingzorg.nl/kennisbank/duurzaam-hittebeleid-langdurige-zorg/" TargetMode="External"/></Relationships>
</file>

<file path=ppt/slides/_rels/slide2.xml.rels><?xml version="1.0" encoding="UTF-8" standalone="yes"?>
<Relationships xmlns="http://schemas.openxmlformats.org/package/2006/relationships"><Relationship Id="rId13" Type="http://schemas.openxmlformats.org/officeDocument/2006/relationships/image" Target="../media/image13.svg"/><Relationship Id="rId18" Type="http://schemas.openxmlformats.org/officeDocument/2006/relationships/image" Target="../media/image18.svg"/><Relationship Id="rId26" Type="http://schemas.openxmlformats.org/officeDocument/2006/relationships/image" Target="../media/image26.svg"/><Relationship Id="rId39" Type="http://schemas.openxmlformats.org/officeDocument/2006/relationships/image" Target="../media/image39.svg"/><Relationship Id="rId21" Type="http://schemas.openxmlformats.org/officeDocument/2006/relationships/image" Target="../media/image21.svg"/><Relationship Id="rId34" Type="http://schemas.openxmlformats.org/officeDocument/2006/relationships/image" Target="../media/image34.svg"/><Relationship Id="rId42" Type="http://schemas.openxmlformats.org/officeDocument/2006/relationships/image" Target="../media/image42.svg"/><Relationship Id="rId7" Type="http://schemas.openxmlformats.org/officeDocument/2006/relationships/image" Target="../media/image7.svg"/><Relationship Id="rId2" Type="http://schemas.openxmlformats.org/officeDocument/2006/relationships/image" Target="../media/image2.jpeg"/><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29.svg"/><Relationship Id="rId41"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svg"/><Relationship Id="rId24" Type="http://schemas.openxmlformats.org/officeDocument/2006/relationships/image" Target="../media/image24.svg"/><Relationship Id="rId32" Type="http://schemas.openxmlformats.org/officeDocument/2006/relationships/image" Target="../media/image32.svg"/><Relationship Id="rId37" Type="http://schemas.openxmlformats.org/officeDocument/2006/relationships/image" Target="../media/image37.svg"/><Relationship Id="rId40" Type="http://schemas.openxmlformats.org/officeDocument/2006/relationships/image" Target="../media/image40.sv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svg"/><Relationship Id="rId36" Type="http://schemas.openxmlformats.org/officeDocument/2006/relationships/image" Target="../media/image36.svg"/><Relationship Id="rId10" Type="http://schemas.openxmlformats.org/officeDocument/2006/relationships/image" Target="../media/image10.svg"/><Relationship Id="rId19" Type="http://schemas.openxmlformats.org/officeDocument/2006/relationships/image" Target="../media/image19.svg"/><Relationship Id="rId31" Type="http://schemas.openxmlformats.org/officeDocument/2006/relationships/image" Target="../media/image31.svg"/><Relationship Id="rId44" Type="http://schemas.openxmlformats.org/officeDocument/2006/relationships/image" Target="../media/image44.sv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svg"/><Relationship Id="rId30" Type="http://schemas.openxmlformats.org/officeDocument/2006/relationships/image" Target="../media/image30.svg"/><Relationship Id="rId35" Type="http://schemas.openxmlformats.org/officeDocument/2006/relationships/image" Target="../media/image35.svg"/><Relationship Id="rId43" Type="http://schemas.openxmlformats.org/officeDocument/2006/relationships/image" Target="../media/image43.svg"/><Relationship Id="rId8" Type="http://schemas.openxmlformats.org/officeDocument/2006/relationships/image" Target="../media/image8.svg"/><Relationship Id="rId3" Type="http://schemas.openxmlformats.org/officeDocument/2006/relationships/image" Target="../media/image3.png"/><Relationship Id="rId12" Type="http://schemas.openxmlformats.org/officeDocument/2006/relationships/image" Target="../media/image12.svg"/><Relationship Id="rId17" Type="http://schemas.openxmlformats.org/officeDocument/2006/relationships/image" Target="../media/image17.svg"/><Relationship Id="rId25" Type="http://schemas.openxmlformats.org/officeDocument/2006/relationships/image" Target="../media/image25.svg"/><Relationship Id="rId33" Type="http://schemas.openxmlformats.org/officeDocument/2006/relationships/image" Target="../media/image33.svg"/><Relationship Id="rId38" Type="http://schemas.openxmlformats.org/officeDocument/2006/relationships/image" Target="../media/image3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png"/><Relationship Id="rId7" Type="http://schemas.openxmlformats.org/officeDocument/2006/relationships/image" Target="../media/image26.svg"/><Relationship Id="rId2"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48.sv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14.svg"/><Relationship Id="rId9" Type="http://schemas.openxmlformats.org/officeDocument/2006/relationships/image" Target="../media/image46.svg"/></Relationships>
</file>

<file path=ppt/slides/_rels/slide4.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svg"/><Relationship Id="rId3" Type="http://schemas.openxmlformats.org/officeDocument/2006/relationships/image" Target="../media/image50.svg"/><Relationship Id="rId7" Type="http://schemas.openxmlformats.org/officeDocument/2006/relationships/image" Target="../media/image53.svg"/><Relationship Id="rId12" Type="http://schemas.openxmlformats.org/officeDocument/2006/relationships/image" Target="../media/image58.svg"/><Relationship Id="rId2" Type="http://schemas.openxmlformats.org/officeDocument/2006/relationships/image" Target="../media/image49.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svg"/><Relationship Id="rId4" Type="http://schemas.openxmlformats.org/officeDocument/2006/relationships/image" Target="../media/image44.svg"/><Relationship Id="rId9" Type="http://schemas.openxmlformats.org/officeDocument/2006/relationships/image" Target="../media/image55.svg"/></Relationships>
</file>

<file path=ppt/slides/_rels/slide5.xml.rels><?xml version="1.0" encoding="UTF-8" standalone="yes"?>
<Relationships xmlns="http://schemas.openxmlformats.org/package/2006/relationships"><Relationship Id="rId3" Type="http://schemas.openxmlformats.org/officeDocument/2006/relationships/hyperlink" Target="https://www.expertisecentrumverduurzamingzorg.nl/kennisbank/werkplan-bij-hitte-voorbeeld/" TargetMode="External"/><Relationship Id="rId2" Type="http://schemas.openxmlformats.org/officeDocument/2006/relationships/image" Target="../media/image60.svg"/><Relationship Id="rId1" Type="http://schemas.openxmlformats.org/officeDocument/2006/relationships/slideLayout" Target="../slideLayouts/slideLayout7.xml"/><Relationship Id="rId5" Type="http://schemas.openxmlformats.org/officeDocument/2006/relationships/image" Target="../media/image62.jpg"/><Relationship Id="rId4" Type="http://schemas.openxmlformats.org/officeDocument/2006/relationships/image" Target="../media/image61.jpg"/></Relationships>
</file>

<file path=ppt/slides/_rels/slide6.xml.rels><?xml version="1.0" encoding="UTF-8" standalone="yes"?>
<Relationships xmlns="http://schemas.openxmlformats.org/package/2006/relationships"><Relationship Id="rId3" Type="http://schemas.openxmlformats.org/officeDocument/2006/relationships/hyperlink" Target="https://www.expertisecentrumverduurzamingzorg.nl/kennisbank/werkplan-bij-hitte-voorbeeld/" TargetMode="External"/><Relationship Id="rId2" Type="http://schemas.openxmlformats.org/officeDocument/2006/relationships/image" Target="../media/image60.svg"/><Relationship Id="rId1" Type="http://schemas.openxmlformats.org/officeDocument/2006/relationships/slideLayout" Target="../slideLayouts/slideLayout7.xml"/><Relationship Id="rId5" Type="http://schemas.openxmlformats.org/officeDocument/2006/relationships/image" Target="../media/image64.jpg"/><Relationship Id="rId4" Type="http://schemas.openxmlformats.org/officeDocument/2006/relationships/image" Target="../media/image63.jpg"/></Relationships>
</file>

<file path=ppt/slides/_rels/slide7.xml.rels><?xml version="1.0" encoding="UTF-8" standalone="yes"?>
<Relationships xmlns="http://schemas.openxmlformats.org/package/2006/relationships"><Relationship Id="rId3" Type="http://schemas.openxmlformats.org/officeDocument/2006/relationships/hyperlink" Target="https://www.expertisecentrumverduurzamingzorg.nl/kennisbank/werkplan-bij-hitte-voorbeeld/" TargetMode="External"/><Relationship Id="rId2" Type="http://schemas.openxmlformats.org/officeDocument/2006/relationships/image" Target="../media/image60.svg"/><Relationship Id="rId1" Type="http://schemas.openxmlformats.org/officeDocument/2006/relationships/slideLayout" Target="../slideLayouts/slideLayout7.xml"/><Relationship Id="rId5" Type="http://schemas.openxmlformats.org/officeDocument/2006/relationships/image" Target="../media/image66.jpg"/><Relationship Id="rId4" Type="http://schemas.openxmlformats.org/officeDocument/2006/relationships/image" Target="../media/image65.jpg"/></Relationships>
</file>

<file path=ppt/slides/_rels/slide8.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svg"/><Relationship Id="rId18" Type="http://schemas.openxmlformats.org/officeDocument/2006/relationships/image" Target="../media/image81.svg"/><Relationship Id="rId26" Type="http://schemas.openxmlformats.org/officeDocument/2006/relationships/image" Target="../media/image88.svg"/><Relationship Id="rId3" Type="http://schemas.openxmlformats.org/officeDocument/2006/relationships/image" Target="../media/image67.svg"/><Relationship Id="rId21" Type="http://schemas.openxmlformats.org/officeDocument/2006/relationships/image" Target="../media/image84.svg"/><Relationship Id="rId7" Type="http://schemas.openxmlformats.org/officeDocument/2006/relationships/image" Target="../media/image71.svg"/><Relationship Id="rId12" Type="http://schemas.openxmlformats.org/officeDocument/2006/relationships/image" Target="../media/image76.svg"/><Relationship Id="rId17" Type="http://schemas.openxmlformats.org/officeDocument/2006/relationships/image" Target="../media/image80.svg"/><Relationship Id="rId25" Type="http://schemas.openxmlformats.org/officeDocument/2006/relationships/image" Target="../media/image87.svg"/><Relationship Id="rId2" Type="http://schemas.openxmlformats.org/officeDocument/2006/relationships/image" Target="../media/image60.svg"/><Relationship Id="rId16" Type="http://schemas.openxmlformats.org/officeDocument/2006/relationships/image" Target="../media/image79.svg"/><Relationship Id="rId20"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75.svg"/><Relationship Id="rId24" Type="http://schemas.openxmlformats.org/officeDocument/2006/relationships/image" Target="../media/image86.svg"/><Relationship Id="rId5" Type="http://schemas.openxmlformats.org/officeDocument/2006/relationships/image" Target="../media/image69.svg"/><Relationship Id="rId15" Type="http://schemas.openxmlformats.org/officeDocument/2006/relationships/image" Target="../media/image78.svg"/><Relationship Id="rId23" Type="http://schemas.openxmlformats.org/officeDocument/2006/relationships/image" Target="../media/image29.svg"/><Relationship Id="rId10" Type="http://schemas.openxmlformats.org/officeDocument/2006/relationships/image" Target="../media/image74.svg"/><Relationship Id="rId19" Type="http://schemas.openxmlformats.org/officeDocument/2006/relationships/image" Target="../media/image82.svg"/><Relationship Id="rId4" Type="http://schemas.openxmlformats.org/officeDocument/2006/relationships/image" Target="../media/image68.svg"/><Relationship Id="rId9" Type="http://schemas.openxmlformats.org/officeDocument/2006/relationships/image" Target="../media/image73.svg"/><Relationship Id="rId14" Type="http://schemas.openxmlformats.org/officeDocument/2006/relationships/image" Target="../media/image21.svg"/><Relationship Id="rId22" Type="http://schemas.openxmlformats.org/officeDocument/2006/relationships/image" Target="../media/image85.svg"/></Relationships>
</file>

<file path=ppt/slides/_rels/slide9.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svg"/><Relationship Id="rId18" Type="http://schemas.openxmlformats.org/officeDocument/2006/relationships/image" Target="../media/image104.svg"/><Relationship Id="rId26" Type="http://schemas.openxmlformats.org/officeDocument/2006/relationships/image" Target="../media/image112.svg"/><Relationship Id="rId3" Type="http://schemas.openxmlformats.org/officeDocument/2006/relationships/image" Target="../media/image89.svg"/><Relationship Id="rId21" Type="http://schemas.openxmlformats.org/officeDocument/2006/relationships/image" Target="../media/image107.svg"/><Relationship Id="rId7" Type="http://schemas.openxmlformats.org/officeDocument/2006/relationships/image" Target="../media/image93.svg"/><Relationship Id="rId12" Type="http://schemas.openxmlformats.org/officeDocument/2006/relationships/image" Target="../media/image98.svg"/><Relationship Id="rId17" Type="http://schemas.openxmlformats.org/officeDocument/2006/relationships/image" Target="../media/image103.svg"/><Relationship Id="rId25" Type="http://schemas.openxmlformats.org/officeDocument/2006/relationships/image" Target="../media/image111.svg"/><Relationship Id="rId2" Type="http://schemas.openxmlformats.org/officeDocument/2006/relationships/image" Target="../media/image29.svg"/><Relationship Id="rId16" Type="http://schemas.openxmlformats.org/officeDocument/2006/relationships/image" Target="../media/image102.svg"/><Relationship Id="rId20" Type="http://schemas.openxmlformats.org/officeDocument/2006/relationships/image" Target="../media/image106.svg"/><Relationship Id="rId29" Type="http://schemas.openxmlformats.org/officeDocument/2006/relationships/image" Target="../media/image115.svg"/><Relationship Id="rId1" Type="http://schemas.openxmlformats.org/officeDocument/2006/relationships/slideLayout" Target="../slideLayouts/slideLayout7.xml"/><Relationship Id="rId6" Type="http://schemas.openxmlformats.org/officeDocument/2006/relationships/image" Target="../media/image92.svg"/><Relationship Id="rId11" Type="http://schemas.openxmlformats.org/officeDocument/2006/relationships/image" Target="../media/image97.svg"/><Relationship Id="rId24" Type="http://schemas.openxmlformats.org/officeDocument/2006/relationships/image" Target="../media/image110.svg"/><Relationship Id="rId5" Type="http://schemas.openxmlformats.org/officeDocument/2006/relationships/image" Target="../media/image91.png"/><Relationship Id="rId15" Type="http://schemas.openxmlformats.org/officeDocument/2006/relationships/image" Target="../media/image101.svg"/><Relationship Id="rId23" Type="http://schemas.openxmlformats.org/officeDocument/2006/relationships/image" Target="../media/image109.svg"/><Relationship Id="rId28" Type="http://schemas.openxmlformats.org/officeDocument/2006/relationships/image" Target="../media/image114.svg"/><Relationship Id="rId10" Type="http://schemas.openxmlformats.org/officeDocument/2006/relationships/image" Target="../media/image96.svg"/><Relationship Id="rId19" Type="http://schemas.openxmlformats.org/officeDocument/2006/relationships/image" Target="../media/image105.svg"/><Relationship Id="rId31" Type="http://schemas.openxmlformats.org/officeDocument/2006/relationships/image" Target="../media/image117.svg"/><Relationship Id="rId4" Type="http://schemas.openxmlformats.org/officeDocument/2006/relationships/image" Target="../media/image90.svg"/><Relationship Id="rId9" Type="http://schemas.openxmlformats.org/officeDocument/2006/relationships/image" Target="../media/image95.svg"/><Relationship Id="rId14" Type="http://schemas.openxmlformats.org/officeDocument/2006/relationships/image" Target="../media/image100.svg"/><Relationship Id="rId22" Type="http://schemas.openxmlformats.org/officeDocument/2006/relationships/image" Target="../media/image108.svg"/><Relationship Id="rId27" Type="http://schemas.openxmlformats.org/officeDocument/2006/relationships/image" Target="../media/image113.svg"/><Relationship Id="rId30" Type="http://schemas.openxmlformats.org/officeDocument/2006/relationships/image" Target="../media/image1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43832" y="215089"/>
            <a:ext cx="1584060" cy="1584060"/>
          </a:xfrm>
          <a:custGeom>
            <a:avLst/>
            <a:gdLst/>
            <a:ahLst/>
            <a:cxnLst/>
            <a:rect l="l" t="t" r="r" b="b"/>
            <a:pathLst>
              <a:path w="1584060" h="1584060">
                <a:moveTo>
                  <a:pt x="0" y="0"/>
                </a:moveTo>
                <a:lnTo>
                  <a:pt x="1584060" y="0"/>
                </a:lnTo>
                <a:lnTo>
                  <a:pt x="1584060" y="1584061"/>
                </a:lnTo>
                <a:lnTo>
                  <a:pt x="0" y="1584061"/>
                </a:lnTo>
                <a:lnTo>
                  <a:pt x="0" y="0"/>
                </a:lnTo>
                <a:close/>
              </a:path>
            </a:pathLst>
          </a:custGeom>
          <a:blipFill>
            <a:blip r:embed="rId3"/>
            <a:stretch>
              <a:fillRect/>
            </a:stretch>
          </a:blipFill>
        </p:spPr>
        <p:txBody>
          <a:bodyPr/>
          <a:lstStyle/>
          <a:p>
            <a:endParaRPr lang="nl-NL"/>
          </a:p>
        </p:txBody>
      </p:sp>
      <p:sp>
        <p:nvSpPr>
          <p:cNvPr id="3" name="TextBox 3"/>
          <p:cNvSpPr txBox="1"/>
          <p:nvPr/>
        </p:nvSpPr>
        <p:spPr>
          <a:xfrm>
            <a:off x="410608" y="273749"/>
            <a:ext cx="6437519" cy="596900"/>
          </a:xfrm>
          <a:prstGeom prst="rect">
            <a:avLst/>
          </a:prstGeom>
        </p:spPr>
        <p:txBody>
          <a:bodyPr lIns="0" tIns="0" rIns="0" bIns="0" rtlCol="0" anchor="t">
            <a:spAutoFit/>
          </a:bodyPr>
          <a:lstStyle/>
          <a:p>
            <a:pPr algn="l">
              <a:lnSpc>
                <a:spcPts val="4900"/>
              </a:lnSpc>
            </a:pPr>
            <a:r>
              <a:rPr lang="en-US" sz="3500" b="1" spc="-70">
                <a:solidFill>
                  <a:srgbClr val="253861"/>
                </a:solidFill>
                <a:latin typeface="Oswald Bold"/>
                <a:ea typeface="Oswald Bold"/>
                <a:cs typeface="Oswald Bold"/>
                <a:sym typeface="Oswald Bold"/>
              </a:rPr>
              <a:t>Voorbeeld Werkplan bij Hitte</a:t>
            </a:r>
          </a:p>
        </p:txBody>
      </p:sp>
      <p:sp>
        <p:nvSpPr>
          <p:cNvPr id="4" name="TextBox 4"/>
          <p:cNvSpPr txBox="1"/>
          <p:nvPr/>
        </p:nvSpPr>
        <p:spPr>
          <a:xfrm>
            <a:off x="470970" y="969020"/>
            <a:ext cx="4694751" cy="250189"/>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Toelichting</a:t>
            </a:r>
          </a:p>
        </p:txBody>
      </p:sp>
      <p:grpSp>
        <p:nvGrpSpPr>
          <p:cNvPr id="5" name="Group 5"/>
          <p:cNvGrpSpPr/>
          <p:nvPr/>
        </p:nvGrpSpPr>
        <p:grpSpPr>
          <a:xfrm>
            <a:off x="470970" y="2184912"/>
            <a:ext cx="6660028" cy="7462544"/>
            <a:chOff x="0" y="0"/>
            <a:chExt cx="2386804" cy="2674407"/>
          </a:xfrm>
        </p:grpSpPr>
        <p:sp>
          <p:nvSpPr>
            <p:cNvPr id="6" name="Freeform 6"/>
            <p:cNvSpPr/>
            <p:nvPr/>
          </p:nvSpPr>
          <p:spPr>
            <a:xfrm>
              <a:off x="0" y="0"/>
              <a:ext cx="2386804" cy="2674407"/>
            </a:xfrm>
            <a:custGeom>
              <a:avLst/>
              <a:gdLst/>
              <a:ahLst/>
              <a:cxnLst/>
              <a:rect l="l" t="t" r="r" b="b"/>
              <a:pathLst>
                <a:path w="2386804" h="2674407">
                  <a:moveTo>
                    <a:pt x="6975" y="0"/>
                  </a:moveTo>
                  <a:lnTo>
                    <a:pt x="2379829" y="0"/>
                  </a:lnTo>
                  <a:cubicBezTo>
                    <a:pt x="2381679" y="0"/>
                    <a:pt x="2383453" y="735"/>
                    <a:pt x="2384761" y="2043"/>
                  </a:cubicBezTo>
                  <a:cubicBezTo>
                    <a:pt x="2386069" y="3351"/>
                    <a:pt x="2386804" y="5125"/>
                    <a:pt x="2386804" y="6975"/>
                  </a:cubicBezTo>
                  <a:lnTo>
                    <a:pt x="2386804" y="2667433"/>
                  </a:lnTo>
                  <a:cubicBezTo>
                    <a:pt x="2386804" y="2671284"/>
                    <a:pt x="2383681" y="2674407"/>
                    <a:pt x="2379829" y="2674407"/>
                  </a:cubicBezTo>
                  <a:lnTo>
                    <a:pt x="6975" y="2674407"/>
                  </a:lnTo>
                  <a:cubicBezTo>
                    <a:pt x="3123" y="2674407"/>
                    <a:pt x="0" y="2671284"/>
                    <a:pt x="0" y="2667433"/>
                  </a:cubicBezTo>
                  <a:lnTo>
                    <a:pt x="0" y="6975"/>
                  </a:lnTo>
                  <a:cubicBezTo>
                    <a:pt x="0" y="3123"/>
                    <a:pt x="3123" y="0"/>
                    <a:pt x="6975" y="0"/>
                  </a:cubicBezTo>
                  <a:close/>
                </a:path>
              </a:pathLst>
            </a:custGeom>
            <a:solidFill>
              <a:srgbClr val="39A9DC">
                <a:alpha val="9804"/>
              </a:srgbClr>
            </a:solidFill>
            <a:ln w="9525" cap="sq">
              <a:solidFill>
                <a:srgbClr val="D9D9D9">
                  <a:alpha val="9804"/>
                </a:srgbClr>
              </a:solidFill>
              <a:prstDash val="solid"/>
              <a:miter/>
            </a:ln>
          </p:spPr>
          <p:txBody>
            <a:bodyPr/>
            <a:lstStyle/>
            <a:p>
              <a:endParaRPr lang="nl-NL"/>
            </a:p>
          </p:txBody>
        </p:sp>
        <p:sp>
          <p:nvSpPr>
            <p:cNvPr id="7" name="TextBox 7"/>
            <p:cNvSpPr txBox="1"/>
            <p:nvPr/>
          </p:nvSpPr>
          <p:spPr>
            <a:xfrm>
              <a:off x="0" y="-38100"/>
              <a:ext cx="2386804" cy="2712507"/>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648000" y="2314581"/>
            <a:ext cx="6271892" cy="7201972"/>
          </a:xfrm>
          <a:prstGeom prst="rect">
            <a:avLst/>
          </a:prstGeom>
        </p:spPr>
        <p:txBody>
          <a:bodyPr lIns="0" tIns="0" rIns="0" bIns="0" rtlCol="0" anchor="t">
            <a:spAutoFit/>
          </a:bodyPr>
          <a:lstStyle/>
          <a:p>
            <a:pPr algn="just"/>
            <a:r>
              <a:rPr lang="en-US" sz="1200" i="1">
                <a:solidFill>
                  <a:srgbClr val="000000"/>
                </a:solidFill>
                <a:latin typeface="Roboto Italics"/>
                <a:ea typeface="Roboto Italics"/>
                <a:cs typeface="Roboto Italics"/>
                <a:sym typeface="Roboto Italics"/>
              </a:rPr>
              <a:t>Dit document is een voorbeeld van een Hitteplan (Werkplan bij hitte) van een zorgorganisatie. Het is een uitwerking van het format </a:t>
            </a:r>
            <a:r>
              <a:rPr lang="en-US" sz="1200" i="1" u="sng">
                <a:solidFill>
                  <a:srgbClr val="000000"/>
                </a:solidFill>
                <a:latin typeface="Roboto Italics"/>
                <a:ea typeface="Roboto Italics"/>
                <a:cs typeface="Roboto Italics"/>
                <a:sym typeface="Roboto Italics"/>
                <a:hlinkClick r:id="rId4" tooltip="https://www.expertisecentrumverduurzamingzorg.nl/kennisbank/duurzaam-hittebeleid-langdurige-zorg/"/>
              </a:rPr>
              <a:t>Duurzaam Hittebeleid voor langdurige zorg</a:t>
            </a:r>
            <a:r>
              <a:rPr lang="en-US" sz="1200" i="1">
                <a:solidFill>
                  <a:srgbClr val="000000"/>
                </a:solidFill>
                <a:latin typeface="Roboto Italics"/>
                <a:ea typeface="Roboto Italics"/>
                <a:cs typeface="Roboto Italics"/>
                <a:sym typeface="Roboto Italics"/>
              </a:rPr>
              <a:t>. Het beleidsformat en voorbeeld werkplan zijn ontwikkeld door de EVZ werkgroep ‘Hulpmiddelen Hittestress’, met professionals uit verschillende zorgorganisaties en kennispartners. </a:t>
            </a:r>
          </a:p>
          <a:p>
            <a:pPr algn="just"/>
            <a:endParaRPr lang="en-US" sz="1200" i="1">
              <a:solidFill>
                <a:srgbClr val="000000"/>
              </a:solidFill>
              <a:latin typeface="Roboto Italics"/>
              <a:ea typeface="Roboto Italics"/>
              <a:cs typeface="Roboto Italics"/>
              <a:sym typeface="Roboto Italics"/>
            </a:endParaRPr>
          </a:p>
          <a:p>
            <a:pPr algn="just"/>
            <a:r>
              <a:rPr lang="en-US" sz="1200" b="1">
                <a:solidFill>
                  <a:srgbClr val="000000"/>
                </a:solidFill>
                <a:latin typeface="Roboto Italics"/>
                <a:ea typeface="Roboto Italics"/>
                <a:cs typeface="Roboto Italics"/>
                <a:sym typeface="Roboto Italics"/>
              </a:rPr>
              <a:t>Samenstelling werkgroep ‘Hulpmiddelen Hittestress</a:t>
            </a:r>
          </a:p>
          <a:p>
            <a:r>
              <a:rPr lang="nl-NL" sz="1100" i="1">
                <a:solidFill>
                  <a:srgbClr val="000000"/>
                </a:solidFill>
                <a:latin typeface="Roboto Italics"/>
                <a:ea typeface="Roboto Italics"/>
              </a:rPr>
              <a:t>Marian Otten, Reinier Olthof, Elise Vuyk - Ipse de Bruggen</a:t>
            </a:r>
          </a:p>
          <a:p>
            <a:r>
              <a:rPr lang="nl-NL" sz="1100" i="1">
                <a:solidFill>
                  <a:srgbClr val="000000"/>
                </a:solidFill>
                <a:latin typeface="Roboto Italics"/>
                <a:ea typeface="Roboto Italics"/>
              </a:rPr>
              <a:t>Nicola Zannis, Stichting Humanitas</a:t>
            </a:r>
          </a:p>
          <a:p>
            <a:r>
              <a:rPr lang="nl-NL" sz="1100" i="1">
                <a:solidFill>
                  <a:srgbClr val="000000"/>
                </a:solidFill>
                <a:latin typeface="Roboto Italics"/>
                <a:ea typeface="Roboto Italics"/>
              </a:rPr>
              <a:t>Suzanne Neefjes, Vilente</a:t>
            </a:r>
          </a:p>
          <a:p>
            <a:r>
              <a:rPr lang="nl-NL" sz="1100" i="1">
                <a:solidFill>
                  <a:srgbClr val="000000"/>
                </a:solidFill>
                <a:latin typeface="Roboto Italics"/>
                <a:ea typeface="Roboto Italics"/>
              </a:rPr>
              <a:t>Hans Broeksema, Jurgen Brandenburg, (extern), Trajectum</a:t>
            </a:r>
          </a:p>
          <a:p>
            <a:r>
              <a:rPr lang="nl-NL" sz="1100">
                <a:latin typeface="Roboto" panose="02000000000000000000" pitchFamily="2" charset="0"/>
                <a:ea typeface="Roboto" panose="02000000000000000000" pitchFamily="2" charset="0"/>
              </a:rPr>
              <a:t>Jacoba van Gastel, Rotrap</a:t>
            </a:r>
          </a:p>
          <a:p>
            <a:r>
              <a:rPr lang="nl-NL" sz="1100" i="1">
                <a:solidFill>
                  <a:srgbClr val="000000"/>
                </a:solidFill>
                <a:latin typeface="Roboto Italics"/>
                <a:ea typeface="Roboto Italics"/>
              </a:rPr>
              <a:t>Mariska Jansen, CA2</a:t>
            </a:r>
          </a:p>
          <a:p>
            <a:r>
              <a:rPr lang="nl-NL" sz="1100" i="1">
                <a:solidFill>
                  <a:srgbClr val="000000"/>
                </a:solidFill>
                <a:latin typeface="Roboto Italics"/>
                <a:ea typeface="Roboto Italics"/>
              </a:rPr>
              <a:t>Froukje van Dijken, bba binnenmilieu bv</a:t>
            </a:r>
          </a:p>
          <a:p>
            <a:r>
              <a:rPr lang="nl-NL" sz="1100" i="1">
                <a:solidFill>
                  <a:srgbClr val="000000"/>
                </a:solidFill>
                <a:latin typeface="Roboto Italics"/>
                <a:ea typeface="Roboto Italics"/>
              </a:rPr>
              <a:t>Piet Jacobs, TNO</a:t>
            </a:r>
          </a:p>
          <a:p>
            <a:r>
              <a:rPr lang="nl-NL" sz="1100" i="1">
                <a:solidFill>
                  <a:srgbClr val="000000"/>
                </a:solidFill>
                <a:latin typeface="Roboto Italics"/>
                <a:ea typeface="Roboto Italics"/>
              </a:rPr>
              <a:t>Annemarie Weersink, Saxion Hogeschool</a:t>
            </a:r>
          </a:p>
          <a:p>
            <a:r>
              <a:rPr lang="nl-NL" sz="1100" i="1">
                <a:solidFill>
                  <a:srgbClr val="000000"/>
                </a:solidFill>
                <a:latin typeface="Roboto Italics"/>
                <a:ea typeface="Roboto Italics"/>
              </a:rPr>
              <a:t>Froukje Stoffelsma, Esther de Groot,  Stichting Stimular</a:t>
            </a:r>
          </a:p>
          <a:p>
            <a:r>
              <a:rPr lang="nl-NL" sz="1100" i="1">
                <a:solidFill>
                  <a:srgbClr val="000000"/>
                </a:solidFill>
                <a:latin typeface="Roboto Italics"/>
                <a:ea typeface="Roboto Italics"/>
              </a:rPr>
              <a:t>en de brancheorganisaties: ActiZ, de Nederlandse ggz, VGN.</a:t>
            </a:r>
          </a:p>
          <a:p>
            <a:r>
              <a:rPr lang="nl-NL" sz="1100" i="1">
                <a:solidFill>
                  <a:srgbClr val="000000"/>
                </a:solidFill>
                <a:latin typeface="Roboto Italics"/>
                <a:ea typeface="Roboto Italics"/>
              </a:rPr>
              <a:t> </a:t>
            </a:r>
            <a:endParaRPr lang="en-US" sz="1200" i="1">
              <a:solidFill>
                <a:srgbClr val="000000"/>
              </a:solidFill>
              <a:latin typeface="Roboto Italics"/>
              <a:ea typeface="Roboto Italics"/>
              <a:cs typeface="Roboto Italics"/>
              <a:sym typeface="Roboto Italics"/>
            </a:endParaRPr>
          </a:p>
          <a:p>
            <a:pPr algn="just"/>
            <a:r>
              <a:rPr lang="en-US" sz="1200" b="1" i="1">
                <a:solidFill>
                  <a:srgbClr val="000000"/>
                </a:solidFill>
                <a:latin typeface="Roboto Bold Italics"/>
                <a:ea typeface="Roboto Bold Italics"/>
                <a:cs typeface="Roboto Bold Italics"/>
                <a:sym typeface="Roboto Bold Italics"/>
              </a:rPr>
              <a:t>Achtergrond</a:t>
            </a:r>
          </a:p>
          <a:p>
            <a:pPr algn="just"/>
            <a:r>
              <a:rPr lang="en-US" sz="1200" i="1">
                <a:solidFill>
                  <a:srgbClr val="000000"/>
                </a:solidFill>
                <a:latin typeface="Roboto Italics"/>
                <a:ea typeface="Roboto Italics"/>
                <a:cs typeface="Roboto Italics"/>
                <a:sym typeface="Roboto Italics"/>
              </a:rPr>
              <a:t>Achterliggende gedachte van het beleid en hitteplan is dat het gebouw, de omgeving en gedrag meer kunnen worden ingezet voor koeling zodat er minder gebruik hoeft te worden gemaakt van energie-intensieve oplossingen zoals airconditioners. Zo kan hoog energiegebruik (en daarmee hoge CO2-uitstoot) worden voorkomen. Deze manier van werken sluit hiermee aan op eis </a:t>
            </a:r>
            <a:r>
              <a:rPr lang="en-US" sz="1200" i="1" u="sng">
                <a:solidFill>
                  <a:srgbClr val="000000"/>
                </a:solidFill>
                <a:latin typeface="Roboto Italics"/>
                <a:ea typeface="Roboto Italics"/>
                <a:cs typeface="Roboto Italics"/>
                <a:sym typeface="Roboto Italics"/>
                <a:hlinkClick r:id="rId5" tooltip="https://milieuplatformzorg.nl/eisen/passief-koelen/"/>
              </a:rPr>
              <a:t>11.6 Passief koelen uit de Milieuthermometer Zorg</a:t>
            </a:r>
            <a:r>
              <a:rPr lang="en-US" sz="1200" i="1">
                <a:solidFill>
                  <a:srgbClr val="000000"/>
                </a:solidFill>
                <a:latin typeface="Roboto Italics"/>
                <a:ea typeface="Roboto Italics"/>
                <a:cs typeface="Roboto Italics"/>
                <a:sym typeface="Roboto Italics"/>
              </a:rPr>
              <a:t>.</a:t>
            </a:r>
          </a:p>
          <a:p>
            <a:pPr algn="just"/>
            <a:endParaRPr lang="en-US" sz="1200" i="1">
              <a:solidFill>
                <a:srgbClr val="000000"/>
              </a:solidFill>
              <a:latin typeface="Roboto Italics"/>
              <a:ea typeface="Roboto Italics"/>
              <a:cs typeface="Roboto Italics"/>
              <a:sym typeface="Roboto Italics"/>
            </a:endParaRPr>
          </a:p>
          <a:p>
            <a:pPr algn="just"/>
            <a:r>
              <a:rPr lang="en-US" sz="1200" b="1" i="1">
                <a:solidFill>
                  <a:srgbClr val="000000"/>
                </a:solidFill>
                <a:latin typeface="Roboto Bold Italics"/>
                <a:ea typeface="Roboto Bold Italics"/>
                <a:cs typeface="Roboto Bold Italics"/>
                <a:sym typeface="Roboto Bold Italics"/>
              </a:rPr>
              <a:t>Hoe gebruiken</a:t>
            </a:r>
          </a:p>
          <a:p>
            <a:pPr algn="just"/>
            <a:r>
              <a:rPr lang="en-US" sz="1200" i="1">
                <a:solidFill>
                  <a:srgbClr val="000000"/>
                </a:solidFill>
                <a:latin typeface="Roboto Italics"/>
                <a:ea typeface="Roboto Italics"/>
                <a:cs typeface="Roboto Italics"/>
                <a:sym typeface="Roboto Italics"/>
              </a:rPr>
              <a:t>Gebruik dit voorbeeld als basis voor een eigen hitteplan, om met aanpassingen en aanvullingen geschikt te maken voor jullie organisatie, of haal er bepaalde onderdelen uit die je wilt gebruiken. </a:t>
            </a:r>
          </a:p>
          <a:p>
            <a:pPr algn="just"/>
            <a:r>
              <a:rPr lang="en-US" sz="1200" i="1">
                <a:solidFill>
                  <a:srgbClr val="000000"/>
                </a:solidFill>
                <a:latin typeface="Roboto Italics"/>
                <a:ea typeface="Roboto Italics"/>
                <a:cs typeface="Roboto Italics"/>
                <a:sym typeface="Roboto Italics"/>
              </a:rPr>
              <a:t>Op de webpagina met de online versie van dit document staat ook een versie in png formaat, dat is makkelijker om te bewerken (voor je communicatie afdeling): </a:t>
            </a:r>
            <a:r>
              <a:rPr lang="en-US" sz="1200" i="1" u="sng">
                <a:solidFill>
                  <a:srgbClr val="60790C"/>
                </a:solidFill>
                <a:latin typeface="Roboto Italics"/>
                <a:ea typeface="Roboto Italics"/>
                <a:cs typeface="Roboto Italics"/>
                <a:sym typeface="Roboto Italics"/>
                <a:hlinkClick r:id="rId6" tooltip="https://www.expertisecentrumverduurzamingzorg.nl/kennisbank/werkplan-bij-hitte-voorbeeld/"/>
              </a:rPr>
              <a:t>online versie Werkplan bij hitte</a:t>
            </a:r>
            <a:r>
              <a:rPr lang="en-US" sz="1200" i="1">
                <a:solidFill>
                  <a:srgbClr val="000000"/>
                </a:solidFill>
                <a:latin typeface="Roboto Italics"/>
                <a:ea typeface="Roboto Italics"/>
                <a:cs typeface="Roboto Italics"/>
                <a:sym typeface="Roboto Italics"/>
              </a:rPr>
              <a:t>.</a:t>
            </a:r>
          </a:p>
          <a:p>
            <a:pPr algn="just"/>
            <a:endParaRPr lang="en-US" sz="1200" i="1">
              <a:solidFill>
                <a:srgbClr val="000000"/>
              </a:solidFill>
              <a:latin typeface="Roboto Italics"/>
              <a:ea typeface="Roboto Italics"/>
              <a:cs typeface="Roboto Italics"/>
              <a:sym typeface="Roboto Italics"/>
            </a:endParaRPr>
          </a:p>
          <a:p>
            <a:pPr algn="just"/>
            <a:r>
              <a:rPr lang="en-US" sz="1200" b="1">
                <a:solidFill>
                  <a:srgbClr val="000000"/>
                </a:solidFill>
                <a:latin typeface="Roboto Bold"/>
                <a:ea typeface="Roboto Bold"/>
                <a:cs typeface="Roboto Bold"/>
                <a:sym typeface="Roboto Bold"/>
              </a:rPr>
              <a:t>Inhoud</a:t>
            </a:r>
          </a:p>
          <a:p>
            <a:pPr marL="450850" lvl="1" indent="-303213" algn="l">
              <a:buAutoNum type="arabicPeriod"/>
            </a:pPr>
            <a:r>
              <a:rPr lang="en-US" sz="1200">
                <a:solidFill>
                  <a:srgbClr val="000000"/>
                </a:solidFill>
                <a:latin typeface="Roboto"/>
                <a:ea typeface="Roboto"/>
                <a:cs typeface="Roboto"/>
                <a:sym typeface="Roboto"/>
              </a:rPr>
              <a:t>Hitteplan - overzicht fases en rolverdeling</a:t>
            </a:r>
          </a:p>
          <a:p>
            <a:pPr marL="450850" lvl="1" indent="-303213" algn="l">
              <a:buAutoNum type="arabicPeriod"/>
            </a:pPr>
            <a:r>
              <a:rPr lang="en-US" sz="1200">
                <a:solidFill>
                  <a:srgbClr val="000000"/>
                </a:solidFill>
                <a:latin typeface="Roboto"/>
                <a:ea typeface="Roboto"/>
                <a:cs typeface="Roboto"/>
                <a:sym typeface="Roboto"/>
              </a:rPr>
              <a:t>Checklist per fase</a:t>
            </a:r>
          </a:p>
          <a:p>
            <a:pPr marL="450850" lvl="1" indent="-303213" algn="l">
              <a:buAutoNum type="arabicPeriod"/>
            </a:pPr>
            <a:r>
              <a:rPr lang="en-US" sz="1200">
                <a:solidFill>
                  <a:srgbClr val="000000"/>
                </a:solidFill>
                <a:latin typeface="Roboto"/>
                <a:ea typeface="Roboto"/>
                <a:cs typeface="Roboto"/>
                <a:sym typeface="Roboto"/>
              </a:rPr>
              <a:t>Tijdens hitte: Zo doen we het </a:t>
            </a:r>
          </a:p>
          <a:p>
            <a:pPr marL="148087" lvl="1" algn="l"/>
            <a:r>
              <a:rPr lang="en-US" sz="1200">
                <a:solidFill>
                  <a:srgbClr val="000000"/>
                </a:solidFill>
                <a:latin typeface="Roboto"/>
                <a:ea typeface="Roboto"/>
                <a:cs typeface="Roboto"/>
                <a:sym typeface="Roboto"/>
              </a:rPr>
              <a:t>4-6. Bijlage A: Gebouwcheck</a:t>
            </a:r>
          </a:p>
          <a:p>
            <a:pPr marL="148087" lvl="1" algn="l" defTabSz="450850"/>
            <a:r>
              <a:rPr lang="en-US" sz="1200">
                <a:solidFill>
                  <a:srgbClr val="000000"/>
                </a:solidFill>
                <a:latin typeface="Roboto"/>
                <a:ea typeface="Roboto"/>
                <a:cs typeface="Roboto"/>
                <a:sym typeface="Roboto"/>
              </a:rPr>
              <a:t>7.	Bijlage B: Risico-inschatting en slimme voorbereiding</a:t>
            </a:r>
          </a:p>
          <a:p>
            <a:pPr marL="148087" lvl="1" algn="l" defTabSz="450850"/>
            <a:r>
              <a:rPr lang="en-US" sz="1200">
                <a:solidFill>
                  <a:srgbClr val="000000"/>
                </a:solidFill>
                <a:latin typeface="Roboto"/>
                <a:ea typeface="Roboto"/>
                <a:cs typeface="Roboto"/>
                <a:sym typeface="Roboto"/>
              </a:rPr>
              <a:t>8.	</a:t>
            </a:r>
            <a:r>
              <a:rPr lang="en-US" sz="1200">
                <a:solidFill>
                  <a:srgbClr val="000000"/>
                </a:solidFill>
                <a:latin typeface="Roboto"/>
                <a:ea typeface="Roboto"/>
                <a:sym typeface="Roboto"/>
              </a:rPr>
              <a:t>Bijlage C: Signalen, medicatie en opschalen</a:t>
            </a:r>
          </a:p>
        </p:txBody>
      </p:sp>
      <p:sp>
        <p:nvSpPr>
          <p:cNvPr id="12" name="Tekstvak 11">
            <a:extLst>
              <a:ext uri="{FF2B5EF4-FFF2-40B4-BE49-F238E27FC236}">
                <a16:creationId xmlns:a16="http://schemas.microsoft.com/office/drawing/2014/main" id="{2217FE3C-35F8-32F4-A056-F0679103F61F}"/>
              </a:ext>
            </a:extLst>
          </p:cNvPr>
          <p:cNvSpPr txBox="1"/>
          <p:nvPr/>
        </p:nvSpPr>
        <p:spPr>
          <a:xfrm>
            <a:off x="2909318" y="9808875"/>
            <a:ext cx="4221680" cy="276999"/>
          </a:xfrm>
          <a:prstGeom prst="rect">
            <a:avLst/>
          </a:prstGeom>
          <a:noFill/>
        </p:spPr>
        <p:txBody>
          <a:bodyPr wrap="square" rtlCol="0">
            <a:spAutoFit/>
          </a:bodyPr>
          <a:lstStyle/>
          <a:p>
            <a:pPr algn="r"/>
            <a:r>
              <a:rPr lang="nl-NL" sz="1200" i="1">
                <a:solidFill>
                  <a:srgbClr val="000000"/>
                </a:solidFill>
                <a:latin typeface="Roboto"/>
                <a:ea typeface="Roboto"/>
              </a:rPr>
              <a:t>Stichting Stimular voor EVZ, juni 2026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40000" y="8373600"/>
            <a:ext cx="1260000" cy="1409469"/>
            <a:chOff x="0" y="0"/>
            <a:chExt cx="451556" cy="505122"/>
          </a:xfrm>
        </p:grpSpPr>
        <p:sp>
          <p:nvSpPr>
            <p:cNvPr id="3" name="Freeform 3"/>
            <p:cNvSpPr/>
            <p:nvPr/>
          </p:nvSpPr>
          <p:spPr>
            <a:xfrm>
              <a:off x="0" y="0"/>
              <a:ext cx="451556" cy="505122"/>
            </a:xfrm>
            <a:custGeom>
              <a:avLst/>
              <a:gdLst/>
              <a:ahLst/>
              <a:cxnLst/>
              <a:rect l="l" t="t" r="r" b="b"/>
              <a:pathLst>
                <a:path w="451556" h="505122">
                  <a:moveTo>
                    <a:pt x="36866" y="0"/>
                  </a:moveTo>
                  <a:lnTo>
                    <a:pt x="414689" y="0"/>
                  </a:lnTo>
                  <a:cubicBezTo>
                    <a:pt x="424467" y="0"/>
                    <a:pt x="433844" y="3884"/>
                    <a:pt x="440758" y="10798"/>
                  </a:cubicBezTo>
                  <a:cubicBezTo>
                    <a:pt x="447671" y="17712"/>
                    <a:pt x="451556" y="27089"/>
                    <a:pt x="451556" y="36866"/>
                  </a:cubicBezTo>
                  <a:lnTo>
                    <a:pt x="451556" y="468256"/>
                  </a:lnTo>
                  <a:cubicBezTo>
                    <a:pt x="451556" y="478033"/>
                    <a:pt x="447671" y="487410"/>
                    <a:pt x="440758" y="494324"/>
                  </a:cubicBezTo>
                  <a:cubicBezTo>
                    <a:pt x="433844" y="501238"/>
                    <a:pt x="424467" y="505122"/>
                    <a:pt x="414689" y="505122"/>
                  </a:cubicBezTo>
                  <a:lnTo>
                    <a:pt x="36866" y="505122"/>
                  </a:lnTo>
                  <a:cubicBezTo>
                    <a:pt x="27089" y="505122"/>
                    <a:pt x="17712" y="501238"/>
                    <a:pt x="10798" y="494324"/>
                  </a:cubicBezTo>
                  <a:cubicBezTo>
                    <a:pt x="3884" y="487410"/>
                    <a:pt x="0" y="478033"/>
                    <a:pt x="0" y="468256"/>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4" name="TextBox 4"/>
            <p:cNvSpPr txBox="1"/>
            <p:nvPr/>
          </p:nvSpPr>
          <p:spPr>
            <a:xfrm>
              <a:off x="0" y="-38100"/>
              <a:ext cx="451556" cy="543222"/>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4680000" y="8373600"/>
            <a:ext cx="1260000" cy="1409469"/>
            <a:chOff x="0" y="0"/>
            <a:chExt cx="451556" cy="505122"/>
          </a:xfrm>
        </p:grpSpPr>
        <p:sp>
          <p:nvSpPr>
            <p:cNvPr id="6" name="Freeform 6"/>
            <p:cNvSpPr/>
            <p:nvPr/>
          </p:nvSpPr>
          <p:spPr>
            <a:xfrm>
              <a:off x="0" y="0"/>
              <a:ext cx="451556" cy="505122"/>
            </a:xfrm>
            <a:custGeom>
              <a:avLst/>
              <a:gdLst/>
              <a:ahLst/>
              <a:cxnLst/>
              <a:rect l="l" t="t" r="r" b="b"/>
              <a:pathLst>
                <a:path w="451556" h="505122">
                  <a:moveTo>
                    <a:pt x="36866" y="0"/>
                  </a:moveTo>
                  <a:lnTo>
                    <a:pt x="414689" y="0"/>
                  </a:lnTo>
                  <a:cubicBezTo>
                    <a:pt x="424467" y="0"/>
                    <a:pt x="433844" y="3884"/>
                    <a:pt x="440758" y="10798"/>
                  </a:cubicBezTo>
                  <a:cubicBezTo>
                    <a:pt x="447671" y="17712"/>
                    <a:pt x="451556" y="27089"/>
                    <a:pt x="451556" y="36866"/>
                  </a:cubicBezTo>
                  <a:lnTo>
                    <a:pt x="451556" y="468256"/>
                  </a:lnTo>
                  <a:cubicBezTo>
                    <a:pt x="451556" y="478033"/>
                    <a:pt x="447671" y="487410"/>
                    <a:pt x="440758" y="494324"/>
                  </a:cubicBezTo>
                  <a:cubicBezTo>
                    <a:pt x="433844" y="501238"/>
                    <a:pt x="424467" y="505122"/>
                    <a:pt x="414689" y="505122"/>
                  </a:cubicBezTo>
                  <a:lnTo>
                    <a:pt x="36866" y="505122"/>
                  </a:lnTo>
                  <a:cubicBezTo>
                    <a:pt x="27089" y="505122"/>
                    <a:pt x="17712" y="501238"/>
                    <a:pt x="10798" y="494324"/>
                  </a:cubicBezTo>
                  <a:cubicBezTo>
                    <a:pt x="3884" y="487410"/>
                    <a:pt x="0" y="478033"/>
                    <a:pt x="0" y="468256"/>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7" name="TextBox 7"/>
            <p:cNvSpPr txBox="1"/>
            <p:nvPr/>
          </p:nvSpPr>
          <p:spPr>
            <a:xfrm>
              <a:off x="0" y="-38100"/>
              <a:ext cx="451556" cy="543222"/>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6120000" y="8373600"/>
            <a:ext cx="1260000" cy="1409469"/>
            <a:chOff x="0" y="0"/>
            <a:chExt cx="451556" cy="505122"/>
          </a:xfrm>
        </p:grpSpPr>
        <p:sp>
          <p:nvSpPr>
            <p:cNvPr id="9" name="Freeform 9"/>
            <p:cNvSpPr/>
            <p:nvPr/>
          </p:nvSpPr>
          <p:spPr>
            <a:xfrm>
              <a:off x="0" y="0"/>
              <a:ext cx="451556" cy="505122"/>
            </a:xfrm>
            <a:custGeom>
              <a:avLst/>
              <a:gdLst/>
              <a:ahLst/>
              <a:cxnLst/>
              <a:rect l="l" t="t" r="r" b="b"/>
              <a:pathLst>
                <a:path w="451556" h="505122">
                  <a:moveTo>
                    <a:pt x="36866" y="0"/>
                  </a:moveTo>
                  <a:lnTo>
                    <a:pt x="414689" y="0"/>
                  </a:lnTo>
                  <a:cubicBezTo>
                    <a:pt x="424467" y="0"/>
                    <a:pt x="433844" y="3884"/>
                    <a:pt x="440758" y="10798"/>
                  </a:cubicBezTo>
                  <a:cubicBezTo>
                    <a:pt x="447671" y="17712"/>
                    <a:pt x="451556" y="27089"/>
                    <a:pt x="451556" y="36866"/>
                  </a:cubicBezTo>
                  <a:lnTo>
                    <a:pt x="451556" y="468256"/>
                  </a:lnTo>
                  <a:cubicBezTo>
                    <a:pt x="451556" y="478033"/>
                    <a:pt x="447671" y="487410"/>
                    <a:pt x="440758" y="494324"/>
                  </a:cubicBezTo>
                  <a:cubicBezTo>
                    <a:pt x="433844" y="501238"/>
                    <a:pt x="424467" y="505122"/>
                    <a:pt x="414689" y="505122"/>
                  </a:cubicBezTo>
                  <a:lnTo>
                    <a:pt x="36866" y="505122"/>
                  </a:lnTo>
                  <a:cubicBezTo>
                    <a:pt x="27089" y="505122"/>
                    <a:pt x="17712" y="501238"/>
                    <a:pt x="10798" y="494324"/>
                  </a:cubicBezTo>
                  <a:cubicBezTo>
                    <a:pt x="3884" y="487410"/>
                    <a:pt x="0" y="478033"/>
                    <a:pt x="0" y="468256"/>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10" name="TextBox 10"/>
            <p:cNvSpPr txBox="1"/>
            <p:nvPr/>
          </p:nvSpPr>
          <p:spPr>
            <a:xfrm>
              <a:off x="0" y="-38100"/>
              <a:ext cx="451556" cy="543222"/>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444672" y="619380"/>
            <a:ext cx="7175497" cy="10140925"/>
            <a:chOff x="0" y="0"/>
            <a:chExt cx="9567329" cy="13521233"/>
          </a:xfrm>
        </p:grpSpPr>
        <p:sp>
          <p:nvSpPr>
            <p:cNvPr id="12" name="Freeform 12"/>
            <p:cNvSpPr/>
            <p:nvPr/>
          </p:nvSpPr>
          <p:spPr>
            <a:xfrm>
              <a:off x="0" y="0"/>
              <a:ext cx="9567291" cy="13521182"/>
            </a:xfrm>
            <a:custGeom>
              <a:avLst/>
              <a:gdLst/>
              <a:ahLst/>
              <a:cxnLst/>
              <a:rect l="l" t="t" r="r" b="b"/>
              <a:pathLst>
                <a:path w="9567291" h="13521182">
                  <a:moveTo>
                    <a:pt x="0" y="0"/>
                  </a:moveTo>
                  <a:lnTo>
                    <a:pt x="9567291" y="0"/>
                  </a:lnTo>
                  <a:lnTo>
                    <a:pt x="9567291" y="13521182"/>
                  </a:lnTo>
                  <a:lnTo>
                    <a:pt x="0" y="13521182"/>
                  </a:lnTo>
                  <a:lnTo>
                    <a:pt x="0" y="0"/>
                  </a:lnTo>
                  <a:close/>
                </a:path>
              </a:pathLst>
            </a:custGeom>
            <a:blipFill>
              <a:blip r:embed="rId2">
                <a:alphaModFix amt="0"/>
              </a:blip>
              <a:stretch>
                <a:fillRect/>
              </a:stretch>
            </a:blipFill>
          </p:spPr>
          <p:txBody>
            <a:bodyPr/>
            <a:lstStyle/>
            <a:p>
              <a:endParaRPr lang="nl-NL"/>
            </a:p>
          </p:txBody>
        </p:sp>
      </p:grpSp>
      <p:grpSp>
        <p:nvGrpSpPr>
          <p:cNvPr id="13" name="Group 13"/>
          <p:cNvGrpSpPr/>
          <p:nvPr/>
        </p:nvGrpSpPr>
        <p:grpSpPr>
          <a:xfrm>
            <a:off x="1906336" y="4149079"/>
            <a:ext cx="1253195" cy="3969809"/>
            <a:chOff x="0" y="0"/>
            <a:chExt cx="449117" cy="1422690"/>
          </a:xfrm>
        </p:grpSpPr>
        <p:sp>
          <p:nvSpPr>
            <p:cNvPr id="14" name="Freeform 14"/>
            <p:cNvSpPr/>
            <p:nvPr/>
          </p:nvSpPr>
          <p:spPr>
            <a:xfrm>
              <a:off x="0" y="0"/>
              <a:ext cx="449117" cy="1422690"/>
            </a:xfrm>
            <a:custGeom>
              <a:avLst/>
              <a:gdLst/>
              <a:ahLst/>
              <a:cxnLst/>
              <a:rect l="l" t="t" r="r" b="b"/>
              <a:pathLst>
                <a:path w="449117" h="1422690">
                  <a:moveTo>
                    <a:pt x="37066" y="0"/>
                  </a:moveTo>
                  <a:lnTo>
                    <a:pt x="412050" y="0"/>
                  </a:lnTo>
                  <a:cubicBezTo>
                    <a:pt x="421881" y="0"/>
                    <a:pt x="431309" y="3905"/>
                    <a:pt x="438260" y="10857"/>
                  </a:cubicBezTo>
                  <a:cubicBezTo>
                    <a:pt x="445212" y="17808"/>
                    <a:pt x="449117" y="27236"/>
                    <a:pt x="449117" y="37066"/>
                  </a:cubicBezTo>
                  <a:lnTo>
                    <a:pt x="449117" y="1385623"/>
                  </a:lnTo>
                  <a:cubicBezTo>
                    <a:pt x="449117" y="1406095"/>
                    <a:pt x="432522" y="1422690"/>
                    <a:pt x="412050" y="1422690"/>
                  </a:cubicBezTo>
                  <a:lnTo>
                    <a:pt x="37066" y="1422690"/>
                  </a:lnTo>
                  <a:cubicBezTo>
                    <a:pt x="16595" y="1422690"/>
                    <a:pt x="0" y="1406095"/>
                    <a:pt x="0" y="1385623"/>
                  </a:cubicBezTo>
                  <a:lnTo>
                    <a:pt x="0" y="37066"/>
                  </a:lnTo>
                  <a:cubicBezTo>
                    <a:pt x="0" y="16595"/>
                    <a:pt x="16595" y="0"/>
                    <a:pt x="37066" y="0"/>
                  </a:cubicBezTo>
                  <a:close/>
                </a:path>
              </a:pathLst>
            </a:custGeom>
            <a:ln w="9525" cap="sq">
              <a:solidFill>
                <a:srgbClr val="D9D9D9"/>
              </a:solidFill>
              <a:prstDash val="solid"/>
              <a:miter/>
            </a:ln>
          </p:spPr>
          <p:txBody>
            <a:bodyPr/>
            <a:lstStyle/>
            <a:p>
              <a:endParaRPr lang="nl-NL"/>
            </a:p>
          </p:txBody>
        </p:sp>
        <p:sp>
          <p:nvSpPr>
            <p:cNvPr id="15" name="TextBox 15"/>
            <p:cNvSpPr txBox="1"/>
            <p:nvPr/>
          </p:nvSpPr>
          <p:spPr>
            <a:xfrm>
              <a:off x="0" y="-38100"/>
              <a:ext cx="449117" cy="1460790"/>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3235730" y="4122816"/>
            <a:ext cx="1260000" cy="3972958"/>
            <a:chOff x="0" y="0"/>
            <a:chExt cx="451556" cy="1423818"/>
          </a:xfrm>
        </p:grpSpPr>
        <p:sp>
          <p:nvSpPr>
            <p:cNvPr id="17" name="Freeform 17"/>
            <p:cNvSpPr/>
            <p:nvPr/>
          </p:nvSpPr>
          <p:spPr>
            <a:xfrm>
              <a:off x="0" y="0"/>
              <a:ext cx="451556" cy="1423818"/>
            </a:xfrm>
            <a:custGeom>
              <a:avLst/>
              <a:gdLst/>
              <a:ahLst/>
              <a:cxnLst/>
              <a:rect l="l" t="t" r="r" b="b"/>
              <a:pathLst>
                <a:path w="451556" h="1423818">
                  <a:moveTo>
                    <a:pt x="36866" y="0"/>
                  </a:moveTo>
                  <a:lnTo>
                    <a:pt x="414689" y="0"/>
                  </a:lnTo>
                  <a:cubicBezTo>
                    <a:pt x="424467" y="0"/>
                    <a:pt x="433844" y="3884"/>
                    <a:pt x="440758" y="10798"/>
                  </a:cubicBezTo>
                  <a:cubicBezTo>
                    <a:pt x="447671" y="17712"/>
                    <a:pt x="451556" y="27089"/>
                    <a:pt x="451556" y="36866"/>
                  </a:cubicBezTo>
                  <a:lnTo>
                    <a:pt x="451556" y="1386952"/>
                  </a:lnTo>
                  <a:cubicBezTo>
                    <a:pt x="451556" y="1396730"/>
                    <a:pt x="447671" y="1406107"/>
                    <a:pt x="440758" y="1413021"/>
                  </a:cubicBezTo>
                  <a:cubicBezTo>
                    <a:pt x="433844" y="1419934"/>
                    <a:pt x="424467" y="1423818"/>
                    <a:pt x="414689" y="1423818"/>
                  </a:cubicBezTo>
                  <a:lnTo>
                    <a:pt x="36866" y="1423818"/>
                  </a:lnTo>
                  <a:cubicBezTo>
                    <a:pt x="27089" y="1423818"/>
                    <a:pt x="17712" y="1419934"/>
                    <a:pt x="10798" y="1413021"/>
                  </a:cubicBezTo>
                  <a:cubicBezTo>
                    <a:pt x="3884" y="1406107"/>
                    <a:pt x="0" y="1396730"/>
                    <a:pt x="0" y="1386952"/>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18" name="TextBox 18"/>
            <p:cNvSpPr txBox="1"/>
            <p:nvPr/>
          </p:nvSpPr>
          <p:spPr>
            <a:xfrm>
              <a:off x="0" y="-38100"/>
              <a:ext cx="451556" cy="1461918"/>
            </a:xfrm>
            <a:prstGeom prst="rect">
              <a:avLst/>
            </a:prstGeom>
          </p:spPr>
          <p:txBody>
            <a:bodyPr lIns="50800" tIns="50800" rIns="50800" bIns="50800" rtlCol="0" anchor="ctr"/>
            <a:lstStyle/>
            <a:p>
              <a:pPr algn="ctr">
                <a:lnSpc>
                  <a:spcPts val="1960"/>
                </a:lnSpc>
              </a:pPr>
              <a:endParaRPr/>
            </a:p>
          </p:txBody>
        </p:sp>
      </p:grpSp>
      <p:grpSp>
        <p:nvGrpSpPr>
          <p:cNvPr id="19" name="Group 19"/>
          <p:cNvGrpSpPr/>
          <p:nvPr/>
        </p:nvGrpSpPr>
        <p:grpSpPr>
          <a:xfrm>
            <a:off x="4630717" y="4122816"/>
            <a:ext cx="1260000" cy="3972958"/>
            <a:chOff x="0" y="0"/>
            <a:chExt cx="451556" cy="1423818"/>
          </a:xfrm>
        </p:grpSpPr>
        <p:sp>
          <p:nvSpPr>
            <p:cNvPr id="20" name="Freeform 20"/>
            <p:cNvSpPr/>
            <p:nvPr/>
          </p:nvSpPr>
          <p:spPr>
            <a:xfrm>
              <a:off x="0" y="0"/>
              <a:ext cx="451556" cy="1423818"/>
            </a:xfrm>
            <a:custGeom>
              <a:avLst/>
              <a:gdLst/>
              <a:ahLst/>
              <a:cxnLst/>
              <a:rect l="l" t="t" r="r" b="b"/>
              <a:pathLst>
                <a:path w="451556" h="1423818">
                  <a:moveTo>
                    <a:pt x="36866" y="0"/>
                  </a:moveTo>
                  <a:lnTo>
                    <a:pt x="414689" y="0"/>
                  </a:lnTo>
                  <a:cubicBezTo>
                    <a:pt x="424467" y="0"/>
                    <a:pt x="433844" y="3884"/>
                    <a:pt x="440758" y="10798"/>
                  </a:cubicBezTo>
                  <a:cubicBezTo>
                    <a:pt x="447671" y="17712"/>
                    <a:pt x="451556" y="27089"/>
                    <a:pt x="451556" y="36866"/>
                  </a:cubicBezTo>
                  <a:lnTo>
                    <a:pt x="451556" y="1386952"/>
                  </a:lnTo>
                  <a:cubicBezTo>
                    <a:pt x="451556" y="1396730"/>
                    <a:pt x="447671" y="1406107"/>
                    <a:pt x="440758" y="1413021"/>
                  </a:cubicBezTo>
                  <a:cubicBezTo>
                    <a:pt x="433844" y="1419934"/>
                    <a:pt x="424467" y="1423818"/>
                    <a:pt x="414689" y="1423818"/>
                  </a:cubicBezTo>
                  <a:lnTo>
                    <a:pt x="36866" y="1423818"/>
                  </a:lnTo>
                  <a:cubicBezTo>
                    <a:pt x="27089" y="1423818"/>
                    <a:pt x="17712" y="1419934"/>
                    <a:pt x="10798" y="1413021"/>
                  </a:cubicBezTo>
                  <a:cubicBezTo>
                    <a:pt x="3884" y="1406107"/>
                    <a:pt x="0" y="1396730"/>
                    <a:pt x="0" y="1386952"/>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21" name="TextBox 21"/>
            <p:cNvSpPr txBox="1"/>
            <p:nvPr/>
          </p:nvSpPr>
          <p:spPr>
            <a:xfrm>
              <a:off x="0" y="-38100"/>
              <a:ext cx="451556" cy="1461918"/>
            </a:xfrm>
            <a:prstGeom prst="rect">
              <a:avLst/>
            </a:prstGeom>
          </p:spPr>
          <p:txBody>
            <a:bodyPr lIns="50800" tIns="50800" rIns="50800" bIns="50800" rtlCol="0" anchor="ctr"/>
            <a:lstStyle/>
            <a:p>
              <a:pPr algn="ctr">
                <a:lnSpc>
                  <a:spcPts val="1960"/>
                </a:lnSpc>
              </a:pPr>
              <a:endParaRPr/>
            </a:p>
          </p:txBody>
        </p:sp>
      </p:grpSp>
      <p:grpSp>
        <p:nvGrpSpPr>
          <p:cNvPr id="22" name="Group 22"/>
          <p:cNvGrpSpPr/>
          <p:nvPr/>
        </p:nvGrpSpPr>
        <p:grpSpPr>
          <a:xfrm>
            <a:off x="5962931" y="4125965"/>
            <a:ext cx="1253195" cy="3940151"/>
            <a:chOff x="0" y="0"/>
            <a:chExt cx="449117" cy="1412061"/>
          </a:xfrm>
        </p:grpSpPr>
        <p:sp>
          <p:nvSpPr>
            <p:cNvPr id="23" name="Freeform 23"/>
            <p:cNvSpPr/>
            <p:nvPr/>
          </p:nvSpPr>
          <p:spPr>
            <a:xfrm>
              <a:off x="0" y="0"/>
              <a:ext cx="449117" cy="1412061"/>
            </a:xfrm>
            <a:custGeom>
              <a:avLst/>
              <a:gdLst/>
              <a:ahLst/>
              <a:cxnLst/>
              <a:rect l="l" t="t" r="r" b="b"/>
              <a:pathLst>
                <a:path w="449117" h="1412061">
                  <a:moveTo>
                    <a:pt x="37066" y="0"/>
                  </a:moveTo>
                  <a:lnTo>
                    <a:pt x="412050" y="0"/>
                  </a:lnTo>
                  <a:cubicBezTo>
                    <a:pt x="421881" y="0"/>
                    <a:pt x="431309" y="3905"/>
                    <a:pt x="438260" y="10857"/>
                  </a:cubicBezTo>
                  <a:cubicBezTo>
                    <a:pt x="445212" y="17808"/>
                    <a:pt x="449117" y="27236"/>
                    <a:pt x="449117" y="37066"/>
                  </a:cubicBezTo>
                  <a:lnTo>
                    <a:pt x="449117" y="1374995"/>
                  </a:lnTo>
                  <a:cubicBezTo>
                    <a:pt x="449117" y="1395466"/>
                    <a:pt x="432522" y="1412061"/>
                    <a:pt x="412050" y="1412061"/>
                  </a:cubicBezTo>
                  <a:lnTo>
                    <a:pt x="37066" y="1412061"/>
                  </a:lnTo>
                  <a:cubicBezTo>
                    <a:pt x="16595" y="1412061"/>
                    <a:pt x="0" y="1395466"/>
                    <a:pt x="0" y="1374995"/>
                  </a:cubicBezTo>
                  <a:lnTo>
                    <a:pt x="0" y="37066"/>
                  </a:lnTo>
                  <a:cubicBezTo>
                    <a:pt x="0" y="16595"/>
                    <a:pt x="16595" y="0"/>
                    <a:pt x="37066" y="0"/>
                  </a:cubicBezTo>
                  <a:close/>
                </a:path>
              </a:pathLst>
            </a:custGeom>
            <a:ln w="9525" cap="sq">
              <a:solidFill>
                <a:srgbClr val="D9D9D9"/>
              </a:solidFill>
              <a:prstDash val="solid"/>
              <a:miter/>
            </a:ln>
          </p:spPr>
          <p:txBody>
            <a:bodyPr/>
            <a:lstStyle/>
            <a:p>
              <a:endParaRPr lang="nl-NL"/>
            </a:p>
          </p:txBody>
        </p:sp>
        <p:sp>
          <p:nvSpPr>
            <p:cNvPr id="24" name="TextBox 24"/>
            <p:cNvSpPr txBox="1"/>
            <p:nvPr/>
          </p:nvSpPr>
          <p:spPr>
            <a:xfrm>
              <a:off x="0" y="-38100"/>
              <a:ext cx="449117" cy="1450161"/>
            </a:xfrm>
            <a:prstGeom prst="rect">
              <a:avLst/>
            </a:prstGeom>
          </p:spPr>
          <p:txBody>
            <a:bodyPr lIns="50800" tIns="50800" rIns="50800" bIns="50800" rtlCol="0" anchor="ctr"/>
            <a:lstStyle/>
            <a:p>
              <a:pPr algn="ctr">
                <a:lnSpc>
                  <a:spcPts val="1960"/>
                </a:lnSpc>
              </a:pPr>
              <a:endParaRPr/>
            </a:p>
          </p:txBody>
        </p:sp>
      </p:grpSp>
      <p:grpSp>
        <p:nvGrpSpPr>
          <p:cNvPr id="25" name="Group 25"/>
          <p:cNvGrpSpPr/>
          <p:nvPr/>
        </p:nvGrpSpPr>
        <p:grpSpPr>
          <a:xfrm>
            <a:off x="652273" y="8452262"/>
            <a:ext cx="759002" cy="75900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3861">
                <a:alpha val="26667"/>
              </a:srgbClr>
            </a:solidFill>
          </p:spPr>
          <p:txBody>
            <a:bodyPr/>
            <a:lstStyle/>
            <a:p>
              <a:endParaRPr lang="nl-NL"/>
            </a:p>
          </p:txBody>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1801597" y="8374131"/>
            <a:ext cx="1260000" cy="1409469"/>
            <a:chOff x="0" y="0"/>
            <a:chExt cx="451556" cy="505122"/>
          </a:xfrm>
        </p:grpSpPr>
        <p:sp>
          <p:nvSpPr>
            <p:cNvPr id="29" name="Freeform 29"/>
            <p:cNvSpPr/>
            <p:nvPr/>
          </p:nvSpPr>
          <p:spPr>
            <a:xfrm>
              <a:off x="0" y="0"/>
              <a:ext cx="451556" cy="505122"/>
            </a:xfrm>
            <a:custGeom>
              <a:avLst/>
              <a:gdLst/>
              <a:ahLst/>
              <a:cxnLst/>
              <a:rect l="l" t="t" r="r" b="b"/>
              <a:pathLst>
                <a:path w="451556" h="505122">
                  <a:moveTo>
                    <a:pt x="36866" y="0"/>
                  </a:moveTo>
                  <a:lnTo>
                    <a:pt x="414689" y="0"/>
                  </a:lnTo>
                  <a:cubicBezTo>
                    <a:pt x="424467" y="0"/>
                    <a:pt x="433844" y="3884"/>
                    <a:pt x="440758" y="10798"/>
                  </a:cubicBezTo>
                  <a:cubicBezTo>
                    <a:pt x="447671" y="17712"/>
                    <a:pt x="451556" y="27089"/>
                    <a:pt x="451556" y="36866"/>
                  </a:cubicBezTo>
                  <a:lnTo>
                    <a:pt x="451556" y="468256"/>
                  </a:lnTo>
                  <a:cubicBezTo>
                    <a:pt x="451556" y="478033"/>
                    <a:pt x="447671" y="487410"/>
                    <a:pt x="440758" y="494324"/>
                  </a:cubicBezTo>
                  <a:cubicBezTo>
                    <a:pt x="433844" y="501238"/>
                    <a:pt x="424467" y="505122"/>
                    <a:pt x="414689" y="505122"/>
                  </a:cubicBezTo>
                  <a:lnTo>
                    <a:pt x="36866" y="505122"/>
                  </a:lnTo>
                  <a:cubicBezTo>
                    <a:pt x="27089" y="505122"/>
                    <a:pt x="17712" y="501238"/>
                    <a:pt x="10798" y="494324"/>
                  </a:cubicBezTo>
                  <a:cubicBezTo>
                    <a:pt x="3884" y="487410"/>
                    <a:pt x="0" y="478033"/>
                    <a:pt x="0" y="468256"/>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30" name="TextBox 30"/>
            <p:cNvSpPr txBox="1"/>
            <p:nvPr/>
          </p:nvSpPr>
          <p:spPr>
            <a:xfrm>
              <a:off x="0" y="-38100"/>
              <a:ext cx="451556" cy="543222"/>
            </a:xfrm>
            <a:prstGeom prst="rect">
              <a:avLst/>
            </a:prstGeom>
          </p:spPr>
          <p:txBody>
            <a:bodyPr lIns="50800" tIns="50800" rIns="50800" bIns="50800" rtlCol="0" anchor="ctr"/>
            <a:lstStyle/>
            <a:p>
              <a:pPr algn="ctr">
                <a:lnSpc>
                  <a:spcPts val="1960"/>
                </a:lnSpc>
              </a:pPr>
              <a:endParaRPr/>
            </a:p>
          </p:txBody>
        </p:sp>
      </p:grpSp>
      <p:grpSp>
        <p:nvGrpSpPr>
          <p:cNvPr id="31" name="Group 31"/>
          <p:cNvGrpSpPr/>
          <p:nvPr/>
        </p:nvGrpSpPr>
        <p:grpSpPr>
          <a:xfrm>
            <a:off x="407942" y="1262509"/>
            <a:ext cx="2268000" cy="2299038"/>
            <a:chOff x="0" y="0"/>
            <a:chExt cx="812800" cy="823923"/>
          </a:xfrm>
        </p:grpSpPr>
        <p:sp>
          <p:nvSpPr>
            <p:cNvPr id="32" name="Freeform 32"/>
            <p:cNvSpPr/>
            <p:nvPr/>
          </p:nvSpPr>
          <p:spPr>
            <a:xfrm>
              <a:off x="0" y="0"/>
              <a:ext cx="812800" cy="823923"/>
            </a:xfrm>
            <a:custGeom>
              <a:avLst/>
              <a:gdLst/>
              <a:ahLst/>
              <a:cxnLst/>
              <a:rect l="l" t="t" r="r" b="b"/>
              <a:pathLst>
                <a:path w="812800" h="823923">
                  <a:moveTo>
                    <a:pt x="20481" y="0"/>
                  </a:moveTo>
                  <a:lnTo>
                    <a:pt x="792319" y="0"/>
                  </a:lnTo>
                  <a:cubicBezTo>
                    <a:pt x="797751" y="0"/>
                    <a:pt x="802960" y="2158"/>
                    <a:pt x="806801" y="5999"/>
                  </a:cubicBezTo>
                  <a:cubicBezTo>
                    <a:pt x="810642" y="9840"/>
                    <a:pt x="812800" y="15049"/>
                    <a:pt x="812800" y="20481"/>
                  </a:cubicBezTo>
                  <a:lnTo>
                    <a:pt x="812800" y="803442"/>
                  </a:lnTo>
                  <a:cubicBezTo>
                    <a:pt x="812800" y="808874"/>
                    <a:pt x="810642" y="814084"/>
                    <a:pt x="806801" y="817924"/>
                  </a:cubicBezTo>
                  <a:cubicBezTo>
                    <a:pt x="802960" y="821766"/>
                    <a:pt x="797751" y="823923"/>
                    <a:pt x="792319" y="823923"/>
                  </a:cubicBezTo>
                  <a:lnTo>
                    <a:pt x="20481" y="823923"/>
                  </a:lnTo>
                  <a:cubicBezTo>
                    <a:pt x="15049" y="823923"/>
                    <a:pt x="9840" y="821766"/>
                    <a:pt x="5999" y="817924"/>
                  </a:cubicBezTo>
                  <a:cubicBezTo>
                    <a:pt x="2158" y="814084"/>
                    <a:pt x="0" y="808874"/>
                    <a:pt x="0" y="803442"/>
                  </a:cubicBezTo>
                  <a:lnTo>
                    <a:pt x="0" y="20481"/>
                  </a:lnTo>
                  <a:cubicBezTo>
                    <a:pt x="0" y="15049"/>
                    <a:pt x="2158" y="9840"/>
                    <a:pt x="5999" y="5999"/>
                  </a:cubicBezTo>
                  <a:cubicBezTo>
                    <a:pt x="9840" y="2158"/>
                    <a:pt x="15049" y="0"/>
                    <a:pt x="20481" y="0"/>
                  </a:cubicBezTo>
                  <a:close/>
                </a:path>
              </a:pathLst>
            </a:custGeom>
            <a:ln w="9525" cap="sq">
              <a:solidFill>
                <a:srgbClr val="D9D9D9"/>
              </a:solidFill>
              <a:prstDash val="solid"/>
              <a:miter/>
            </a:ln>
          </p:spPr>
          <p:txBody>
            <a:bodyPr/>
            <a:lstStyle/>
            <a:p>
              <a:endParaRPr lang="nl-NL"/>
            </a:p>
          </p:txBody>
        </p:sp>
        <p:sp>
          <p:nvSpPr>
            <p:cNvPr id="33" name="TextBox 33"/>
            <p:cNvSpPr txBox="1"/>
            <p:nvPr/>
          </p:nvSpPr>
          <p:spPr>
            <a:xfrm>
              <a:off x="0" y="-38100"/>
              <a:ext cx="812800" cy="862023"/>
            </a:xfrm>
            <a:prstGeom prst="rect">
              <a:avLst/>
            </a:prstGeom>
          </p:spPr>
          <p:txBody>
            <a:bodyPr lIns="50800" tIns="50800" rIns="50800" bIns="50800" rtlCol="0" anchor="ctr"/>
            <a:lstStyle/>
            <a:p>
              <a:pPr algn="ctr">
                <a:lnSpc>
                  <a:spcPts val="1960"/>
                </a:lnSpc>
              </a:pPr>
              <a:endParaRPr/>
            </a:p>
          </p:txBody>
        </p:sp>
      </p:grpSp>
      <p:grpSp>
        <p:nvGrpSpPr>
          <p:cNvPr id="34" name="Group 34"/>
          <p:cNvGrpSpPr/>
          <p:nvPr/>
        </p:nvGrpSpPr>
        <p:grpSpPr>
          <a:xfrm>
            <a:off x="2818817" y="1262509"/>
            <a:ext cx="2268000" cy="2299038"/>
            <a:chOff x="0" y="0"/>
            <a:chExt cx="812800" cy="823923"/>
          </a:xfrm>
        </p:grpSpPr>
        <p:sp>
          <p:nvSpPr>
            <p:cNvPr id="35" name="Freeform 35"/>
            <p:cNvSpPr/>
            <p:nvPr/>
          </p:nvSpPr>
          <p:spPr>
            <a:xfrm>
              <a:off x="0" y="0"/>
              <a:ext cx="812800" cy="823923"/>
            </a:xfrm>
            <a:custGeom>
              <a:avLst/>
              <a:gdLst/>
              <a:ahLst/>
              <a:cxnLst/>
              <a:rect l="l" t="t" r="r" b="b"/>
              <a:pathLst>
                <a:path w="812800" h="823923">
                  <a:moveTo>
                    <a:pt x="20481" y="0"/>
                  </a:moveTo>
                  <a:lnTo>
                    <a:pt x="792319" y="0"/>
                  </a:lnTo>
                  <a:cubicBezTo>
                    <a:pt x="797751" y="0"/>
                    <a:pt x="802960" y="2158"/>
                    <a:pt x="806801" y="5999"/>
                  </a:cubicBezTo>
                  <a:cubicBezTo>
                    <a:pt x="810642" y="9840"/>
                    <a:pt x="812800" y="15049"/>
                    <a:pt x="812800" y="20481"/>
                  </a:cubicBezTo>
                  <a:lnTo>
                    <a:pt x="812800" y="803442"/>
                  </a:lnTo>
                  <a:cubicBezTo>
                    <a:pt x="812800" y="808874"/>
                    <a:pt x="810642" y="814084"/>
                    <a:pt x="806801" y="817924"/>
                  </a:cubicBezTo>
                  <a:cubicBezTo>
                    <a:pt x="802960" y="821766"/>
                    <a:pt x="797751" y="823923"/>
                    <a:pt x="792319" y="823923"/>
                  </a:cubicBezTo>
                  <a:lnTo>
                    <a:pt x="20481" y="823923"/>
                  </a:lnTo>
                  <a:cubicBezTo>
                    <a:pt x="15049" y="823923"/>
                    <a:pt x="9840" y="821766"/>
                    <a:pt x="5999" y="817924"/>
                  </a:cubicBezTo>
                  <a:cubicBezTo>
                    <a:pt x="2158" y="814084"/>
                    <a:pt x="0" y="808874"/>
                    <a:pt x="0" y="803442"/>
                  </a:cubicBezTo>
                  <a:lnTo>
                    <a:pt x="0" y="20481"/>
                  </a:lnTo>
                  <a:cubicBezTo>
                    <a:pt x="0" y="15049"/>
                    <a:pt x="2158" y="9840"/>
                    <a:pt x="5999" y="5999"/>
                  </a:cubicBezTo>
                  <a:cubicBezTo>
                    <a:pt x="9840" y="2158"/>
                    <a:pt x="15049" y="0"/>
                    <a:pt x="20481" y="0"/>
                  </a:cubicBezTo>
                  <a:close/>
                </a:path>
              </a:pathLst>
            </a:custGeom>
            <a:ln w="9525" cap="sq">
              <a:solidFill>
                <a:srgbClr val="D9D9D9"/>
              </a:solidFill>
              <a:prstDash val="solid"/>
              <a:miter/>
            </a:ln>
          </p:spPr>
          <p:txBody>
            <a:bodyPr/>
            <a:lstStyle/>
            <a:p>
              <a:endParaRPr lang="nl-NL"/>
            </a:p>
          </p:txBody>
        </p:sp>
        <p:sp>
          <p:nvSpPr>
            <p:cNvPr id="36" name="TextBox 36"/>
            <p:cNvSpPr txBox="1"/>
            <p:nvPr/>
          </p:nvSpPr>
          <p:spPr>
            <a:xfrm>
              <a:off x="0" y="-38100"/>
              <a:ext cx="812800" cy="862023"/>
            </a:xfrm>
            <a:prstGeom prst="rect">
              <a:avLst/>
            </a:prstGeom>
          </p:spPr>
          <p:txBody>
            <a:bodyPr lIns="50800" tIns="50800" rIns="50800" bIns="50800" rtlCol="0" anchor="ctr"/>
            <a:lstStyle/>
            <a:p>
              <a:pPr algn="ctr">
                <a:lnSpc>
                  <a:spcPts val="1960"/>
                </a:lnSpc>
              </a:pPr>
              <a:endParaRPr/>
            </a:p>
          </p:txBody>
        </p:sp>
      </p:grpSp>
      <p:grpSp>
        <p:nvGrpSpPr>
          <p:cNvPr id="37" name="Group 37"/>
          <p:cNvGrpSpPr/>
          <p:nvPr/>
        </p:nvGrpSpPr>
        <p:grpSpPr>
          <a:xfrm>
            <a:off x="5299791" y="1262509"/>
            <a:ext cx="1892625" cy="2299038"/>
            <a:chOff x="0" y="0"/>
            <a:chExt cx="678274" cy="823923"/>
          </a:xfrm>
        </p:grpSpPr>
        <p:sp>
          <p:nvSpPr>
            <p:cNvPr id="38" name="Freeform 38"/>
            <p:cNvSpPr/>
            <p:nvPr/>
          </p:nvSpPr>
          <p:spPr>
            <a:xfrm>
              <a:off x="0" y="0"/>
              <a:ext cx="678274" cy="823923"/>
            </a:xfrm>
            <a:custGeom>
              <a:avLst/>
              <a:gdLst/>
              <a:ahLst/>
              <a:cxnLst/>
              <a:rect l="l" t="t" r="r" b="b"/>
              <a:pathLst>
                <a:path w="678274" h="823923">
                  <a:moveTo>
                    <a:pt x="24543" y="0"/>
                  </a:moveTo>
                  <a:lnTo>
                    <a:pt x="653731" y="0"/>
                  </a:lnTo>
                  <a:cubicBezTo>
                    <a:pt x="667286" y="0"/>
                    <a:pt x="678274" y="10988"/>
                    <a:pt x="678274" y="24543"/>
                  </a:cubicBezTo>
                  <a:lnTo>
                    <a:pt x="678274" y="799380"/>
                  </a:lnTo>
                  <a:cubicBezTo>
                    <a:pt x="678274" y="812935"/>
                    <a:pt x="667286" y="823923"/>
                    <a:pt x="653731" y="823923"/>
                  </a:cubicBezTo>
                  <a:lnTo>
                    <a:pt x="24543" y="823923"/>
                  </a:lnTo>
                  <a:cubicBezTo>
                    <a:pt x="10988" y="823923"/>
                    <a:pt x="0" y="812935"/>
                    <a:pt x="0" y="799380"/>
                  </a:cubicBezTo>
                  <a:lnTo>
                    <a:pt x="0" y="24543"/>
                  </a:lnTo>
                  <a:cubicBezTo>
                    <a:pt x="0" y="10988"/>
                    <a:pt x="10988" y="0"/>
                    <a:pt x="24543" y="0"/>
                  </a:cubicBezTo>
                  <a:close/>
                </a:path>
              </a:pathLst>
            </a:custGeom>
            <a:ln w="9525" cap="sq">
              <a:solidFill>
                <a:srgbClr val="D9D9D9"/>
              </a:solidFill>
              <a:prstDash val="solid"/>
              <a:miter/>
            </a:ln>
          </p:spPr>
          <p:txBody>
            <a:bodyPr/>
            <a:lstStyle/>
            <a:p>
              <a:endParaRPr lang="nl-NL"/>
            </a:p>
          </p:txBody>
        </p:sp>
        <p:sp>
          <p:nvSpPr>
            <p:cNvPr id="39" name="TextBox 39"/>
            <p:cNvSpPr txBox="1"/>
            <p:nvPr/>
          </p:nvSpPr>
          <p:spPr>
            <a:xfrm>
              <a:off x="0" y="-38100"/>
              <a:ext cx="678274" cy="862023"/>
            </a:xfrm>
            <a:prstGeom prst="rect">
              <a:avLst/>
            </a:prstGeom>
          </p:spPr>
          <p:txBody>
            <a:bodyPr lIns="50800" tIns="50800" rIns="50800" bIns="50800" rtlCol="0" anchor="ctr"/>
            <a:lstStyle/>
            <a:p>
              <a:pPr algn="ctr">
                <a:lnSpc>
                  <a:spcPts val="1960"/>
                </a:lnSpc>
              </a:pPr>
              <a:endParaRPr/>
            </a:p>
          </p:txBody>
        </p:sp>
      </p:grpSp>
      <p:sp>
        <p:nvSpPr>
          <p:cNvPr id="40" name="Freeform 40"/>
          <p:cNvSpPr/>
          <p:nvPr/>
        </p:nvSpPr>
        <p:spPr>
          <a:xfrm flipH="1">
            <a:off x="-124629" y="1634710"/>
            <a:ext cx="1133597" cy="887040"/>
          </a:xfrm>
          <a:custGeom>
            <a:avLst/>
            <a:gdLst/>
            <a:ahLst/>
            <a:cxnLst/>
            <a:rect l="l" t="t" r="r" b="b"/>
            <a:pathLst>
              <a:path w="1133597" h="887040">
                <a:moveTo>
                  <a:pt x="1133597" y="0"/>
                </a:moveTo>
                <a:lnTo>
                  <a:pt x="0" y="0"/>
                </a:lnTo>
                <a:lnTo>
                  <a:pt x="0" y="887040"/>
                </a:lnTo>
                <a:lnTo>
                  <a:pt x="1133597" y="887040"/>
                </a:lnTo>
                <a:lnTo>
                  <a:pt x="1133597" y="0"/>
                </a:lnTo>
                <a:close/>
              </a:path>
            </a:pathLst>
          </a:custGeom>
          <a:blipFill>
            <a:blip r:embed="rId3"/>
            <a:stretch>
              <a:fillRect/>
            </a:stretch>
          </a:blipFill>
        </p:spPr>
        <p:txBody>
          <a:bodyPr/>
          <a:lstStyle/>
          <a:p>
            <a:endParaRPr lang="nl-NL"/>
          </a:p>
        </p:txBody>
      </p:sp>
      <p:sp>
        <p:nvSpPr>
          <p:cNvPr id="41" name="Freeform 41"/>
          <p:cNvSpPr/>
          <p:nvPr/>
        </p:nvSpPr>
        <p:spPr>
          <a:xfrm>
            <a:off x="5441983" y="2078230"/>
            <a:ext cx="254665" cy="254665"/>
          </a:xfrm>
          <a:custGeom>
            <a:avLst/>
            <a:gdLst/>
            <a:ahLst/>
            <a:cxnLst/>
            <a:rect l="l" t="t" r="r" b="b"/>
            <a:pathLst>
              <a:path w="254665" h="254665">
                <a:moveTo>
                  <a:pt x="0" y="0"/>
                </a:moveTo>
                <a:lnTo>
                  <a:pt x="254665" y="0"/>
                </a:lnTo>
                <a:lnTo>
                  <a:pt x="254665" y="254666"/>
                </a:lnTo>
                <a:lnTo>
                  <a:pt x="0" y="25466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2" name="Freeform 42"/>
          <p:cNvSpPr/>
          <p:nvPr/>
        </p:nvSpPr>
        <p:spPr>
          <a:xfrm>
            <a:off x="5460598" y="2453099"/>
            <a:ext cx="217436" cy="308420"/>
          </a:xfrm>
          <a:custGeom>
            <a:avLst/>
            <a:gdLst/>
            <a:ahLst/>
            <a:cxnLst/>
            <a:rect l="l" t="t" r="r" b="b"/>
            <a:pathLst>
              <a:path w="217436" h="308420">
                <a:moveTo>
                  <a:pt x="0" y="0"/>
                </a:moveTo>
                <a:lnTo>
                  <a:pt x="217435" y="0"/>
                </a:lnTo>
                <a:lnTo>
                  <a:pt x="217435" y="308420"/>
                </a:lnTo>
                <a:lnTo>
                  <a:pt x="0" y="3084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43" name="Group 43"/>
          <p:cNvGrpSpPr/>
          <p:nvPr/>
        </p:nvGrpSpPr>
        <p:grpSpPr>
          <a:xfrm>
            <a:off x="5462374" y="2955430"/>
            <a:ext cx="235996" cy="214542"/>
            <a:chOff x="0" y="0"/>
            <a:chExt cx="314661" cy="286056"/>
          </a:xfrm>
        </p:grpSpPr>
        <p:sp>
          <p:nvSpPr>
            <p:cNvPr id="44" name="Freeform 44"/>
            <p:cNvSpPr/>
            <p:nvPr/>
          </p:nvSpPr>
          <p:spPr>
            <a:xfrm>
              <a:off x="95861" y="173457"/>
              <a:ext cx="126801" cy="66949"/>
            </a:xfrm>
            <a:custGeom>
              <a:avLst/>
              <a:gdLst/>
              <a:ahLst/>
              <a:cxnLst/>
              <a:rect l="l" t="t" r="r" b="b"/>
              <a:pathLst>
                <a:path w="126801" h="66949">
                  <a:moveTo>
                    <a:pt x="0" y="60053"/>
                  </a:moveTo>
                  <a:quadBezTo>
                    <a:pt x="70303" y="-63408"/>
                    <a:pt x="126801" y="66949"/>
                  </a:quadBezTo>
                </a:path>
              </a:pathLst>
            </a:custGeom>
            <a:ln w="12700" cap="flat">
              <a:solidFill>
                <a:srgbClr val="39A9DC"/>
              </a:solidFill>
              <a:prstDash val="solid"/>
              <a:headEnd type="none" w="sm" len="sm"/>
              <a:tailEnd type="none" w="sm" len="sm"/>
            </a:ln>
          </p:spPr>
          <p:txBody>
            <a:bodyPr/>
            <a:lstStyle/>
            <a:p>
              <a:endParaRPr lang="nl-NL"/>
            </a:p>
          </p:txBody>
        </p:sp>
        <p:grpSp>
          <p:nvGrpSpPr>
            <p:cNvPr id="45" name="Group 45"/>
            <p:cNvGrpSpPr/>
            <p:nvPr/>
          </p:nvGrpSpPr>
          <p:grpSpPr>
            <a:xfrm>
              <a:off x="0" y="0"/>
              <a:ext cx="314661" cy="286056"/>
              <a:chOff x="0" y="0"/>
              <a:chExt cx="698500" cy="635000"/>
            </a:xfrm>
          </p:grpSpPr>
          <p:sp>
            <p:nvSpPr>
              <p:cNvPr id="46" name="Freeform 46"/>
              <p:cNvSpPr/>
              <p:nvPr/>
            </p:nvSpPr>
            <p:spPr>
              <a:xfrm>
                <a:off x="0" y="0"/>
                <a:ext cx="698500" cy="635000"/>
              </a:xfrm>
              <a:custGeom>
                <a:avLst/>
                <a:gdLst/>
                <a:ahLst/>
                <a:cxnLst/>
                <a:rect l="l" t="t" r="r" b="b"/>
                <a:pathLst>
                  <a:path w="698500" h="635000">
                    <a:moveTo>
                      <a:pt x="689206" y="134181"/>
                    </a:moveTo>
                    <a:cubicBezTo>
                      <a:pt x="667111" y="59151"/>
                      <a:pt x="595785" y="2"/>
                      <a:pt x="511444" y="0"/>
                    </a:cubicBezTo>
                    <a:cubicBezTo>
                      <a:pt x="440633" y="0"/>
                      <a:pt x="379113" y="39955"/>
                      <a:pt x="348013" y="98637"/>
                    </a:cubicBezTo>
                    <a:cubicBezTo>
                      <a:pt x="316913" y="39956"/>
                      <a:pt x="255402" y="2"/>
                      <a:pt x="184593" y="0"/>
                    </a:cubicBezTo>
                    <a:cubicBezTo>
                      <a:pt x="96370" y="0"/>
                      <a:pt x="19208" y="59151"/>
                      <a:pt x="4058" y="145002"/>
                    </a:cubicBezTo>
                    <a:cubicBezTo>
                      <a:pt x="-34360" y="362701"/>
                      <a:pt x="209136" y="533104"/>
                      <a:pt x="348562" y="635000"/>
                    </a:cubicBezTo>
                    <a:cubicBezTo>
                      <a:pt x="477469" y="540791"/>
                      <a:pt x="752380" y="348699"/>
                      <a:pt x="689206" y="134181"/>
                    </a:cubicBezTo>
                    <a:close/>
                  </a:path>
                </a:pathLst>
              </a:custGeom>
              <a:ln w="9525" cap="sq">
                <a:solidFill>
                  <a:srgbClr val="2F858A"/>
                </a:solidFill>
                <a:prstDash val="solid"/>
                <a:miter/>
              </a:ln>
            </p:spPr>
            <p:txBody>
              <a:bodyPr/>
              <a:lstStyle/>
              <a:p>
                <a:endParaRPr lang="nl-NL"/>
              </a:p>
            </p:txBody>
          </p:sp>
          <p:sp>
            <p:nvSpPr>
              <p:cNvPr id="47" name="TextBox 47"/>
              <p:cNvSpPr txBox="1"/>
              <p:nvPr/>
            </p:nvSpPr>
            <p:spPr>
              <a:xfrm>
                <a:off x="57150" y="63500"/>
                <a:ext cx="584200" cy="469900"/>
              </a:xfrm>
              <a:prstGeom prst="rect">
                <a:avLst/>
              </a:prstGeom>
            </p:spPr>
            <p:txBody>
              <a:bodyPr lIns="17389" tIns="17389" rIns="17389" bIns="17389" rtlCol="0" anchor="ctr"/>
              <a:lstStyle/>
              <a:p>
                <a:pPr algn="ctr">
                  <a:lnSpc>
                    <a:spcPts val="1960"/>
                  </a:lnSpc>
                </a:pPr>
                <a:endParaRPr/>
              </a:p>
            </p:txBody>
          </p:sp>
        </p:grpSp>
        <p:grpSp>
          <p:nvGrpSpPr>
            <p:cNvPr id="48" name="Group 48"/>
            <p:cNvGrpSpPr/>
            <p:nvPr/>
          </p:nvGrpSpPr>
          <p:grpSpPr>
            <a:xfrm>
              <a:off x="125481" y="79328"/>
              <a:ext cx="63700" cy="63700"/>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525" cap="sq">
                <a:solidFill>
                  <a:srgbClr val="2F858A"/>
                </a:solidFill>
                <a:prstDash val="solid"/>
                <a:miter/>
              </a:ln>
            </p:spPr>
            <p:txBody>
              <a:bodyPr/>
              <a:lstStyle/>
              <a:p>
                <a:endParaRPr lang="nl-NL"/>
              </a:p>
            </p:txBody>
          </p:sp>
          <p:sp>
            <p:nvSpPr>
              <p:cNvPr id="50" name="TextBox 50"/>
              <p:cNvSpPr txBox="1"/>
              <p:nvPr/>
            </p:nvSpPr>
            <p:spPr>
              <a:xfrm>
                <a:off x="76200" y="38100"/>
                <a:ext cx="660400" cy="698500"/>
              </a:xfrm>
              <a:prstGeom prst="rect">
                <a:avLst/>
              </a:prstGeom>
            </p:spPr>
            <p:txBody>
              <a:bodyPr lIns="17389" tIns="17389" rIns="17389" bIns="17389" rtlCol="0" anchor="ctr"/>
              <a:lstStyle/>
              <a:p>
                <a:pPr algn="ctr">
                  <a:lnSpc>
                    <a:spcPts val="1960"/>
                  </a:lnSpc>
                </a:pPr>
                <a:endParaRPr/>
              </a:p>
            </p:txBody>
          </p:sp>
        </p:grpSp>
      </p:grpSp>
      <p:grpSp>
        <p:nvGrpSpPr>
          <p:cNvPr id="51" name="Group 51"/>
          <p:cNvGrpSpPr/>
          <p:nvPr/>
        </p:nvGrpSpPr>
        <p:grpSpPr>
          <a:xfrm>
            <a:off x="5948926" y="3875872"/>
            <a:ext cx="1267200" cy="399420"/>
            <a:chOff x="0" y="0"/>
            <a:chExt cx="454136" cy="143143"/>
          </a:xfrm>
        </p:grpSpPr>
        <p:sp>
          <p:nvSpPr>
            <p:cNvPr id="52" name="Freeform 52"/>
            <p:cNvSpPr/>
            <p:nvPr/>
          </p:nvSpPr>
          <p:spPr>
            <a:xfrm>
              <a:off x="0" y="0"/>
              <a:ext cx="454136" cy="143143"/>
            </a:xfrm>
            <a:custGeom>
              <a:avLst/>
              <a:gdLst/>
              <a:ahLst/>
              <a:cxnLst/>
              <a:rect l="l" t="t" r="r" b="b"/>
              <a:pathLst>
                <a:path w="454136" h="143143">
                  <a:moveTo>
                    <a:pt x="42766" y="0"/>
                  </a:moveTo>
                  <a:lnTo>
                    <a:pt x="411370" y="0"/>
                  </a:lnTo>
                  <a:cubicBezTo>
                    <a:pt x="422712" y="0"/>
                    <a:pt x="433590" y="4506"/>
                    <a:pt x="441610" y="12526"/>
                  </a:cubicBezTo>
                  <a:cubicBezTo>
                    <a:pt x="449630" y="20546"/>
                    <a:pt x="454136" y="31424"/>
                    <a:pt x="454136" y="42766"/>
                  </a:cubicBezTo>
                  <a:lnTo>
                    <a:pt x="454136" y="100377"/>
                  </a:lnTo>
                  <a:cubicBezTo>
                    <a:pt x="454136" y="111719"/>
                    <a:pt x="449630" y="122597"/>
                    <a:pt x="441610" y="130617"/>
                  </a:cubicBezTo>
                  <a:cubicBezTo>
                    <a:pt x="433590" y="138637"/>
                    <a:pt x="422712" y="143143"/>
                    <a:pt x="411370" y="143143"/>
                  </a:cubicBezTo>
                  <a:lnTo>
                    <a:pt x="42766" y="143143"/>
                  </a:lnTo>
                  <a:cubicBezTo>
                    <a:pt x="31424" y="143143"/>
                    <a:pt x="20546" y="138637"/>
                    <a:pt x="12526" y="130617"/>
                  </a:cubicBezTo>
                  <a:cubicBezTo>
                    <a:pt x="4506" y="122597"/>
                    <a:pt x="0" y="111719"/>
                    <a:pt x="0" y="100377"/>
                  </a:cubicBezTo>
                  <a:lnTo>
                    <a:pt x="0" y="42766"/>
                  </a:lnTo>
                  <a:cubicBezTo>
                    <a:pt x="0" y="31424"/>
                    <a:pt x="4506" y="20546"/>
                    <a:pt x="12526" y="12526"/>
                  </a:cubicBezTo>
                  <a:cubicBezTo>
                    <a:pt x="20546" y="4506"/>
                    <a:pt x="31424" y="0"/>
                    <a:pt x="42766" y="0"/>
                  </a:cubicBezTo>
                  <a:close/>
                </a:path>
              </a:pathLst>
            </a:custGeom>
            <a:solidFill>
              <a:srgbClr val="951B81"/>
            </a:solidFill>
          </p:spPr>
          <p:txBody>
            <a:bodyPr/>
            <a:lstStyle/>
            <a:p>
              <a:endParaRPr lang="nl-NL"/>
            </a:p>
          </p:txBody>
        </p:sp>
        <p:sp>
          <p:nvSpPr>
            <p:cNvPr id="53" name="TextBox 53"/>
            <p:cNvSpPr txBox="1"/>
            <p:nvPr/>
          </p:nvSpPr>
          <p:spPr>
            <a:xfrm>
              <a:off x="0" y="-38100"/>
              <a:ext cx="454136" cy="181243"/>
            </a:xfrm>
            <a:prstGeom prst="rect">
              <a:avLst/>
            </a:prstGeom>
          </p:spPr>
          <p:txBody>
            <a:bodyPr lIns="50800" tIns="50800" rIns="50800" bIns="50800" rtlCol="0" anchor="ctr"/>
            <a:lstStyle/>
            <a:p>
              <a:pPr algn="ctr">
                <a:lnSpc>
                  <a:spcPts val="1960"/>
                </a:lnSpc>
              </a:pPr>
              <a:endParaRPr/>
            </a:p>
          </p:txBody>
        </p:sp>
      </p:grpSp>
      <p:grpSp>
        <p:nvGrpSpPr>
          <p:cNvPr id="54" name="Group 54"/>
          <p:cNvGrpSpPr/>
          <p:nvPr/>
        </p:nvGrpSpPr>
        <p:grpSpPr>
          <a:xfrm>
            <a:off x="4615682" y="3875872"/>
            <a:ext cx="1267200" cy="399420"/>
            <a:chOff x="0" y="0"/>
            <a:chExt cx="454136" cy="143143"/>
          </a:xfrm>
        </p:grpSpPr>
        <p:sp>
          <p:nvSpPr>
            <p:cNvPr id="55" name="Freeform 55"/>
            <p:cNvSpPr/>
            <p:nvPr/>
          </p:nvSpPr>
          <p:spPr>
            <a:xfrm>
              <a:off x="0" y="0"/>
              <a:ext cx="454136" cy="143143"/>
            </a:xfrm>
            <a:custGeom>
              <a:avLst/>
              <a:gdLst/>
              <a:ahLst/>
              <a:cxnLst/>
              <a:rect l="l" t="t" r="r" b="b"/>
              <a:pathLst>
                <a:path w="454136" h="143143">
                  <a:moveTo>
                    <a:pt x="42766" y="0"/>
                  </a:moveTo>
                  <a:lnTo>
                    <a:pt x="411370" y="0"/>
                  </a:lnTo>
                  <a:cubicBezTo>
                    <a:pt x="422712" y="0"/>
                    <a:pt x="433590" y="4506"/>
                    <a:pt x="441610" y="12526"/>
                  </a:cubicBezTo>
                  <a:cubicBezTo>
                    <a:pt x="449630" y="20546"/>
                    <a:pt x="454136" y="31424"/>
                    <a:pt x="454136" y="42766"/>
                  </a:cubicBezTo>
                  <a:lnTo>
                    <a:pt x="454136" y="100377"/>
                  </a:lnTo>
                  <a:cubicBezTo>
                    <a:pt x="454136" y="111719"/>
                    <a:pt x="449630" y="122597"/>
                    <a:pt x="441610" y="130617"/>
                  </a:cubicBezTo>
                  <a:cubicBezTo>
                    <a:pt x="433590" y="138637"/>
                    <a:pt x="422712" y="143143"/>
                    <a:pt x="411370" y="143143"/>
                  </a:cubicBezTo>
                  <a:lnTo>
                    <a:pt x="42766" y="143143"/>
                  </a:lnTo>
                  <a:cubicBezTo>
                    <a:pt x="31424" y="143143"/>
                    <a:pt x="20546" y="138637"/>
                    <a:pt x="12526" y="130617"/>
                  </a:cubicBezTo>
                  <a:cubicBezTo>
                    <a:pt x="4506" y="122597"/>
                    <a:pt x="0" y="111719"/>
                    <a:pt x="0" y="100377"/>
                  </a:cubicBezTo>
                  <a:lnTo>
                    <a:pt x="0" y="42766"/>
                  </a:lnTo>
                  <a:cubicBezTo>
                    <a:pt x="0" y="31424"/>
                    <a:pt x="4506" y="20546"/>
                    <a:pt x="12526" y="12526"/>
                  </a:cubicBezTo>
                  <a:cubicBezTo>
                    <a:pt x="20546" y="4506"/>
                    <a:pt x="31424" y="0"/>
                    <a:pt x="42766" y="0"/>
                  </a:cubicBezTo>
                  <a:close/>
                </a:path>
              </a:pathLst>
            </a:custGeom>
            <a:solidFill>
              <a:srgbClr val="F39200"/>
            </a:solidFill>
          </p:spPr>
          <p:txBody>
            <a:bodyPr/>
            <a:lstStyle/>
            <a:p>
              <a:endParaRPr lang="nl-NL"/>
            </a:p>
          </p:txBody>
        </p:sp>
        <p:sp>
          <p:nvSpPr>
            <p:cNvPr id="56" name="TextBox 56"/>
            <p:cNvSpPr txBox="1"/>
            <p:nvPr/>
          </p:nvSpPr>
          <p:spPr>
            <a:xfrm>
              <a:off x="0" y="-38100"/>
              <a:ext cx="454136" cy="181243"/>
            </a:xfrm>
            <a:prstGeom prst="rect">
              <a:avLst/>
            </a:prstGeom>
          </p:spPr>
          <p:txBody>
            <a:bodyPr lIns="50800" tIns="50800" rIns="50800" bIns="50800" rtlCol="0" anchor="ctr"/>
            <a:lstStyle/>
            <a:p>
              <a:pPr algn="ctr">
                <a:lnSpc>
                  <a:spcPts val="1960"/>
                </a:lnSpc>
              </a:pPr>
              <a:endParaRPr/>
            </a:p>
          </p:txBody>
        </p:sp>
      </p:grpSp>
      <p:grpSp>
        <p:nvGrpSpPr>
          <p:cNvPr id="57" name="Group 57"/>
          <p:cNvGrpSpPr/>
          <p:nvPr/>
        </p:nvGrpSpPr>
        <p:grpSpPr>
          <a:xfrm>
            <a:off x="3235730" y="3875872"/>
            <a:ext cx="1267200" cy="399420"/>
            <a:chOff x="0" y="0"/>
            <a:chExt cx="454136" cy="143143"/>
          </a:xfrm>
        </p:grpSpPr>
        <p:sp>
          <p:nvSpPr>
            <p:cNvPr id="58" name="Freeform 58"/>
            <p:cNvSpPr/>
            <p:nvPr/>
          </p:nvSpPr>
          <p:spPr>
            <a:xfrm>
              <a:off x="0" y="0"/>
              <a:ext cx="454136" cy="143143"/>
            </a:xfrm>
            <a:custGeom>
              <a:avLst/>
              <a:gdLst/>
              <a:ahLst/>
              <a:cxnLst/>
              <a:rect l="l" t="t" r="r" b="b"/>
              <a:pathLst>
                <a:path w="454136" h="143143">
                  <a:moveTo>
                    <a:pt x="42766" y="0"/>
                  </a:moveTo>
                  <a:lnTo>
                    <a:pt x="411370" y="0"/>
                  </a:lnTo>
                  <a:cubicBezTo>
                    <a:pt x="422712" y="0"/>
                    <a:pt x="433590" y="4506"/>
                    <a:pt x="441610" y="12526"/>
                  </a:cubicBezTo>
                  <a:cubicBezTo>
                    <a:pt x="449630" y="20546"/>
                    <a:pt x="454136" y="31424"/>
                    <a:pt x="454136" y="42766"/>
                  </a:cubicBezTo>
                  <a:lnTo>
                    <a:pt x="454136" y="100377"/>
                  </a:lnTo>
                  <a:cubicBezTo>
                    <a:pt x="454136" y="111719"/>
                    <a:pt x="449630" y="122597"/>
                    <a:pt x="441610" y="130617"/>
                  </a:cubicBezTo>
                  <a:cubicBezTo>
                    <a:pt x="433590" y="138637"/>
                    <a:pt x="422712" y="143143"/>
                    <a:pt x="411370" y="143143"/>
                  </a:cubicBezTo>
                  <a:lnTo>
                    <a:pt x="42766" y="143143"/>
                  </a:lnTo>
                  <a:cubicBezTo>
                    <a:pt x="31424" y="143143"/>
                    <a:pt x="20546" y="138637"/>
                    <a:pt x="12526" y="130617"/>
                  </a:cubicBezTo>
                  <a:cubicBezTo>
                    <a:pt x="4506" y="122597"/>
                    <a:pt x="0" y="111719"/>
                    <a:pt x="0" y="100377"/>
                  </a:cubicBezTo>
                  <a:lnTo>
                    <a:pt x="0" y="42766"/>
                  </a:lnTo>
                  <a:cubicBezTo>
                    <a:pt x="0" y="31424"/>
                    <a:pt x="4506" y="20546"/>
                    <a:pt x="12526" y="12526"/>
                  </a:cubicBezTo>
                  <a:cubicBezTo>
                    <a:pt x="20546" y="4506"/>
                    <a:pt x="31424" y="0"/>
                    <a:pt x="42766" y="0"/>
                  </a:cubicBezTo>
                  <a:close/>
                </a:path>
              </a:pathLst>
            </a:custGeom>
            <a:solidFill>
              <a:srgbClr val="97BF0D"/>
            </a:solidFill>
          </p:spPr>
          <p:txBody>
            <a:bodyPr/>
            <a:lstStyle/>
            <a:p>
              <a:endParaRPr lang="nl-NL"/>
            </a:p>
          </p:txBody>
        </p:sp>
        <p:sp>
          <p:nvSpPr>
            <p:cNvPr id="59" name="TextBox 59"/>
            <p:cNvSpPr txBox="1"/>
            <p:nvPr/>
          </p:nvSpPr>
          <p:spPr>
            <a:xfrm>
              <a:off x="0" y="-38100"/>
              <a:ext cx="454136" cy="181243"/>
            </a:xfrm>
            <a:prstGeom prst="rect">
              <a:avLst/>
            </a:prstGeom>
          </p:spPr>
          <p:txBody>
            <a:bodyPr lIns="50800" tIns="50800" rIns="50800" bIns="50800" rtlCol="0" anchor="ctr"/>
            <a:lstStyle/>
            <a:p>
              <a:pPr algn="ctr">
                <a:lnSpc>
                  <a:spcPts val="1960"/>
                </a:lnSpc>
              </a:pPr>
              <a:endParaRPr/>
            </a:p>
          </p:txBody>
        </p:sp>
      </p:grpSp>
      <p:grpSp>
        <p:nvGrpSpPr>
          <p:cNvPr id="60" name="Group 60"/>
          <p:cNvGrpSpPr/>
          <p:nvPr/>
        </p:nvGrpSpPr>
        <p:grpSpPr>
          <a:xfrm>
            <a:off x="1889526" y="3875872"/>
            <a:ext cx="1265387" cy="399420"/>
            <a:chOff x="0" y="0"/>
            <a:chExt cx="453486" cy="143143"/>
          </a:xfrm>
        </p:grpSpPr>
        <p:sp>
          <p:nvSpPr>
            <p:cNvPr id="61" name="Freeform 61"/>
            <p:cNvSpPr/>
            <p:nvPr/>
          </p:nvSpPr>
          <p:spPr>
            <a:xfrm>
              <a:off x="0" y="0"/>
              <a:ext cx="453486" cy="143143"/>
            </a:xfrm>
            <a:custGeom>
              <a:avLst/>
              <a:gdLst/>
              <a:ahLst/>
              <a:cxnLst/>
              <a:rect l="l" t="t" r="r" b="b"/>
              <a:pathLst>
                <a:path w="453486" h="143143">
                  <a:moveTo>
                    <a:pt x="42828" y="0"/>
                  </a:moveTo>
                  <a:lnTo>
                    <a:pt x="410658" y="0"/>
                  </a:lnTo>
                  <a:cubicBezTo>
                    <a:pt x="422017" y="0"/>
                    <a:pt x="432910" y="4512"/>
                    <a:pt x="440942" y="12544"/>
                  </a:cubicBezTo>
                  <a:cubicBezTo>
                    <a:pt x="448974" y="20576"/>
                    <a:pt x="453486" y="31469"/>
                    <a:pt x="453486" y="42828"/>
                  </a:cubicBezTo>
                  <a:lnTo>
                    <a:pt x="453486" y="100316"/>
                  </a:lnTo>
                  <a:cubicBezTo>
                    <a:pt x="453486" y="123969"/>
                    <a:pt x="434311" y="143143"/>
                    <a:pt x="410658" y="143143"/>
                  </a:cubicBezTo>
                  <a:lnTo>
                    <a:pt x="42828" y="143143"/>
                  </a:lnTo>
                  <a:cubicBezTo>
                    <a:pt x="19175" y="143143"/>
                    <a:pt x="0" y="123969"/>
                    <a:pt x="0" y="100316"/>
                  </a:cubicBezTo>
                  <a:lnTo>
                    <a:pt x="0" y="42828"/>
                  </a:lnTo>
                  <a:cubicBezTo>
                    <a:pt x="0" y="19175"/>
                    <a:pt x="19175" y="0"/>
                    <a:pt x="42828" y="0"/>
                  </a:cubicBezTo>
                  <a:close/>
                </a:path>
              </a:pathLst>
            </a:custGeom>
            <a:solidFill>
              <a:srgbClr val="39A9DC"/>
            </a:solidFill>
          </p:spPr>
          <p:txBody>
            <a:bodyPr/>
            <a:lstStyle/>
            <a:p>
              <a:endParaRPr lang="nl-NL"/>
            </a:p>
          </p:txBody>
        </p:sp>
        <p:sp>
          <p:nvSpPr>
            <p:cNvPr id="62" name="TextBox 62"/>
            <p:cNvSpPr txBox="1"/>
            <p:nvPr/>
          </p:nvSpPr>
          <p:spPr>
            <a:xfrm>
              <a:off x="0" y="-38100"/>
              <a:ext cx="453486" cy="181243"/>
            </a:xfrm>
            <a:prstGeom prst="rect">
              <a:avLst/>
            </a:prstGeom>
          </p:spPr>
          <p:txBody>
            <a:bodyPr lIns="50800" tIns="50800" rIns="50800" bIns="50800" rtlCol="0" anchor="ctr"/>
            <a:lstStyle/>
            <a:p>
              <a:pPr algn="ctr">
                <a:lnSpc>
                  <a:spcPts val="1960"/>
                </a:lnSpc>
              </a:pPr>
              <a:endParaRPr/>
            </a:p>
          </p:txBody>
        </p:sp>
      </p:grpSp>
      <p:grpSp>
        <p:nvGrpSpPr>
          <p:cNvPr id="63" name="Group 63"/>
          <p:cNvGrpSpPr/>
          <p:nvPr/>
        </p:nvGrpSpPr>
        <p:grpSpPr>
          <a:xfrm>
            <a:off x="442170" y="4158887"/>
            <a:ext cx="1356285" cy="3960000"/>
            <a:chOff x="0" y="0"/>
            <a:chExt cx="486062" cy="1419175"/>
          </a:xfrm>
        </p:grpSpPr>
        <p:sp>
          <p:nvSpPr>
            <p:cNvPr id="64" name="Freeform 64"/>
            <p:cNvSpPr/>
            <p:nvPr/>
          </p:nvSpPr>
          <p:spPr>
            <a:xfrm>
              <a:off x="0" y="0"/>
              <a:ext cx="486062" cy="1419175"/>
            </a:xfrm>
            <a:custGeom>
              <a:avLst/>
              <a:gdLst/>
              <a:ahLst/>
              <a:cxnLst/>
              <a:rect l="l" t="t" r="r" b="b"/>
              <a:pathLst>
                <a:path w="486062" h="1419175">
                  <a:moveTo>
                    <a:pt x="34249" y="0"/>
                  </a:moveTo>
                  <a:lnTo>
                    <a:pt x="451813" y="0"/>
                  </a:lnTo>
                  <a:cubicBezTo>
                    <a:pt x="460896" y="0"/>
                    <a:pt x="469608" y="3608"/>
                    <a:pt x="476031" y="10031"/>
                  </a:cubicBezTo>
                  <a:cubicBezTo>
                    <a:pt x="482454" y="16454"/>
                    <a:pt x="486062" y="25166"/>
                    <a:pt x="486062" y="34249"/>
                  </a:cubicBezTo>
                  <a:lnTo>
                    <a:pt x="486062" y="1384926"/>
                  </a:lnTo>
                  <a:cubicBezTo>
                    <a:pt x="486062" y="1394009"/>
                    <a:pt x="482454" y="1402720"/>
                    <a:pt x="476031" y="1409143"/>
                  </a:cubicBezTo>
                  <a:cubicBezTo>
                    <a:pt x="469608" y="1415566"/>
                    <a:pt x="460896" y="1419175"/>
                    <a:pt x="451813" y="1419175"/>
                  </a:cubicBezTo>
                  <a:lnTo>
                    <a:pt x="34249" y="1419175"/>
                  </a:lnTo>
                  <a:cubicBezTo>
                    <a:pt x="25166" y="1419175"/>
                    <a:pt x="16454" y="1415566"/>
                    <a:pt x="10031" y="1409143"/>
                  </a:cubicBezTo>
                  <a:cubicBezTo>
                    <a:pt x="3608" y="1402720"/>
                    <a:pt x="0" y="1394009"/>
                    <a:pt x="0" y="1384926"/>
                  </a:cubicBezTo>
                  <a:lnTo>
                    <a:pt x="0" y="34249"/>
                  </a:lnTo>
                  <a:cubicBezTo>
                    <a:pt x="0" y="25166"/>
                    <a:pt x="3608" y="16454"/>
                    <a:pt x="10031" y="10031"/>
                  </a:cubicBezTo>
                  <a:cubicBezTo>
                    <a:pt x="16454" y="3608"/>
                    <a:pt x="25166" y="0"/>
                    <a:pt x="34249" y="0"/>
                  </a:cubicBezTo>
                  <a:close/>
                </a:path>
              </a:pathLst>
            </a:custGeom>
            <a:ln w="9525" cap="sq">
              <a:solidFill>
                <a:srgbClr val="D9D9D9"/>
              </a:solidFill>
              <a:prstDash val="solid"/>
              <a:miter/>
            </a:ln>
          </p:spPr>
          <p:txBody>
            <a:bodyPr/>
            <a:lstStyle/>
            <a:p>
              <a:endParaRPr lang="nl-NL"/>
            </a:p>
          </p:txBody>
        </p:sp>
        <p:sp>
          <p:nvSpPr>
            <p:cNvPr id="65" name="TextBox 65"/>
            <p:cNvSpPr txBox="1"/>
            <p:nvPr/>
          </p:nvSpPr>
          <p:spPr>
            <a:xfrm>
              <a:off x="0" y="-38100"/>
              <a:ext cx="486062" cy="1457275"/>
            </a:xfrm>
            <a:prstGeom prst="rect">
              <a:avLst/>
            </a:prstGeom>
          </p:spPr>
          <p:txBody>
            <a:bodyPr lIns="50800" tIns="50800" rIns="50800" bIns="50800" rtlCol="0" anchor="ctr"/>
            <a:lstStyle/>
            <a:p>
              <a:pPr algn="ctr">
                <a:lnSpc>
                  <a:spcPts val="1960"/>
                </a:lnSpc>
              </a:pPr>
              <a:endParaRPr/>
            </a:p>
          </p:txBody>
        </p:sp>
      </p:grpSp>
      <p:grpSp>
        <p:nvGrpSpPr>
          <p:cNvPr id="66" name="Group 66"/>
          <p:cNvGrpSpPr/>
          <p:nvPr/>
        </p:nvGrpSpPr>
        <p:grpSpPr>
          <a:xfrm>
            <a:off x="444672" y="3875872"/>
            <a:ext cx="1364036" cy="414000"/>
            <a:chOff x="0" y="0"/>
            <a:chExt cx="488840" cy="148368"/>
          </a:xfrm>
        </p:grpSpPr>
        <p:sp>
          <p:nvSpPr>
            <p:cNvPr id="67" name="Freeform 67"/>
            <p:cNvSpPr/>
            <p:nvPr/>
          </p:nvSpPr>
          <p:spPr>
            <a:xfrm>
              <a:off x="0" y="0"/>
              <a:ext cx="488840" cy="148368"/>
            </a:xfrm>
            <a:custGeom>
              <a:avLst/>
              <a:gdLst/>
              <a:ahLst/>
              <a:cxnLst/>
              <a:rect l="l" t="t" r="r" b="b"/>
              <a:pathLst>
                <a:path w="488840" h="148368">
                  <a:moveTo>
                    <a:pt x="39730" y="0"/>
                  </a:moveTo>
                  <a:lnTo>
                    <a:pt x="449109" y="0"/>
                  </a:lnTo>
                  <a:cubicBezTo>
                    <a:pt x="471052" y="0"/>
                    <a:pt x="488840" y="17788"/>
                    <a:pt x="488840" y="39730"/>
                  </a:cubicBezTo>
                  <a:lnTo>
                    <a:pt x="488840" y="108638"/>
                  </a:lnTo>
                  <a:cubicBezTo>
                    <a:pt x="488840" y="130580"/>
                    <a:pt x="471052" y="148368"/>
                    <a:pt x="449109" y="148368"/>
                  </a:cubicBezTo>
                  <a:lnTo>
                    <a:pt x="39730" y="148368"/>
                  </a:lnTo>
                  <a:cubicBezTo>
                    <a:pt x="17788" y="148368"/>
                    <a:pt x="0" y="130580"/>
                    <a:pt x="0" y="108638"/>
                  </a:cubicBezTo>
                  <a:lnTo>
                    <a:pt x="0" y="39730"/>
                  </a:lnTo>
                  <a:cubicBezTo>
                    <a:pt x="0" y="17788"/>
                    <a:pt x="17788" y="0"/>
                    <a:pt x="39730" y="0"/>
                  </a:cubicBezTo>
                  <a:close/>
                </a:path>
              </a:pathLst>
            </a:custGeom>
            <a:solidFill>
              <a:srgbClr val="253861"/>
            </a:solidFill>
          </p:spPr>
          <p:txBody>
            <a:bodyPr/>
            <a:lstStyle/>
            <a:p>
              <a:endParaRPr lang="nl-NL"/>
            </a:p>
          </p:txBody>
        </p:sp>
        <p:sp>
          <p:nvSpPr>
            <p:cNvPr id="68" name="TextBox 68"/>
            <p:cNvSpPr txBox="1"/>
            <p:nvPr/>
          </p:nvSpPr>
          <p:spPr>
            <a:xfrm>
              <a:off x="0" y="-38100"/>
              <a:ext cx="488840" cy="186468"/>
            </a:xfrm>
            <a:prstGeom prst="rect">
              <a:avLst/>
            </a:prstGeom>
          </p:spPr>
          <p:txBody>
            <a:bodyPr lIns="50800" tIns="50800" rIns="50800" bIns="50800" rtlCol="0" anchor="ctr"/>
            <a:lstStyle/>
            <a:p>
              <a:pPr algn="ctr">
                <a:lnSpc>
                  <a:spcPts val="1960"/>
                </a:lnSpc>
              </a:pPr>
              <a:endParaRPr/>
            </a:p>
          </p:txBody>
        </p:sp>
      </p:grpSp>
      <p:grpSp>
        <p:nvGrpSpPr>
          <p:cNvPr id="69" name="Group 69"/>
          <p:cNvGrpSpPr/>
          <p:nvPr/>
        </p:nvGrpSpPr>
        <p:grpSpPr>
          <a:xfrm>
            <a:off x="949453" y="3599647"/>
            <a:ext cx="373919" cy="373919"/>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3861"/>
            </a:solidFill>
            <a:ln w="9525" cap="sq">
              <a:solidFill>
                <a:srgbClr val="FFFFFF"/>
              </a:solidFill>
              <a:prstDash val="solid"/>
              <a:miter/>
            </a:ln>
          </p:spPr>
          <p:txBody>
            <a:bodyPr/>
            <a:lstStyle/>
            <a:p>
              <a:endParaRPr lang="nl-NL"/>
            </a:p>
          </p:txBody>
        </p:sp>
        <p:sp>
          <p:nvSpPr>
            <p:cNvPr id="71" name="TextBox 71"/>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72" name="Group 72"/>
          <p:cNvGrpSpPr/>
          <p:nvPr/>
        </p:nvGrpSpPr>
        <p:grpSpPr>
          <a:xfrm>
            <a:off x="2330642" y="3599647"/>
            <a:ext cx="373919" cy="373919"/>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A9DC"/>
            </a:solidFill>
            <a:ln w="9525" cap="sq">
              <a:solidFill>
                <a:srgbClr val="FFFFFF"/>
              </a:solidFill>
              <a:prstDash val="solid"/>
              <a:miter/>
            </a:ln>
          </p:spPr>
          <p:txBody>
            <a:bodyPr/>
            <a:lstStyle/>
            <a:p>
              <a:endParaRPr lang="nl-NL"/>
            </a:p>
          </p:txBody>
        </p:sp>
        <p:sp>
          <p:nvSpPr>
            <p:cNvPr id="74" name="TextBox 74"/>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75" name="Group 75"/>
          <p:cNvGrpSpPr/>
          <p:nvPr/>
        </p:nvGrpSpPr>
        <p:grpSpPr>
          <a:xfrm>
            <a:off x="3711831" y="3599647"/>
            <a:ext cx="373919" cy="373919"/>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77" name="TextBox 7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78" name="Group 78"/>
          <p:cNvGrpSpPr/>
          <p:nvPr/>
        </p:nvGrpSpPr>
        <p:grpSpPr>
          <a:xfrm>
            <a:off x="5093020" y="3599647"/>
            <a:ext cx="373919" cy="373919"/>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9200"/>
            </a:solidFill>
            <a:ln w="9525" cap="sq">
              <a:solidFill>
                <a:srgbClr val="FFFFFF"/>
              </a:solidFill>
              <a:prstDash val="solid"/>
              <a:miter/>
            </a:ln>
          </p:spPr>
          <p:txBody>
            <a:bodyPr/>
            <a:lstStyle/>
            <a:p>
              <a:endParaRPr lang="nl-NL"/>
            </a:p>
          </p:txBody>
        </p:sp>
        <p:sp>
          <p:nvSpPr>
            <p:cNvPr id="80" name="TextBox 80"/>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81" name="Group 81"/>
          <p:cNvGrpSpPr/>
          <p:nvPr/>
        </p:nvGrpSpPr>
        <p:grpSpPr>
          <a:xfrm>
            <a:off x="6435332" y="3599647"/>
            <a:ext cx="373919" cy="373919"/>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1B81"/>
            </a:solidFill>
            <a:ln w="9525" cap="sq">
              <a:solidFill>
                <a:srgbClr val="FFFFFF"/>
              </a:solidFill>
              <a:prstDash val="solid"/>
              <a:miter/>
            </a:ln>
          </p:spPr>
          <p:txBody>
            <a:bodyPr/>
            <a:lstStyle/>
            <a:p>
              <a:endParaRPr lang="nl-NL"/>
            </a:p>
          </p:txBody>
        </p:sp>
        <p:sp>
          <p:nvSpPr>
            <p:cNvPr id="83" name="TextBox 83"/>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84" name="Freeform 84"/>
          <p:cNvSpPr/>
          <p:nvPr/>
        </p:nvSpPr>
        <p:spPr>
          <a:xfrm>
            <a:off x="610812" y="4474367"/>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sp>
        <p:nvSpPr>
          <p:cNvPr id="85" name="Freeform 85"/>
          <p:cNvSpPr/>
          <p:nvPr/>
        </p:nvSpPr>
        <p:spPr>
          <a:xfrm>
            <a:off x="564596" y="4937899"/>
            <a:ext cx="257210" cy="257210"/>
          </a:xfrm>
          <a:custGeom>
            <a:avLst/>
            <a:gdLst/>
            <a:ahLst/>
            <a:cxnLst/>
            <a:rect l="l" t="t" r="r" b="b"/>
            <a:pathLst>
              <a:path w="257210" h="257210">
                <a:moveTo>
                  <a:pt x="0" y="0"/>
                </a:moveTo>
                <a:lnTo>
                  <a:pt x="257209" y="0"/>
                </a:lnTo>
                <a:lnTo>
                  <a:pt x="257209" y="257210"/>
                </a:lnTo>
                <a:lnTo>
                  <a:pt x="0" y="25721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sp>
        <p:nvSpPr>
          <p:cNvPr id="86" name="Freeform 86"/>
          <p:cNvSpPr/>
          <p:nvPr/>
        </p:nvSpPr>
        <p:spPr>
          <a:xfrm>
            <a:off x="579877" y="6012000"/>
            <a:ext cx="252000" cy="357447"/>
          </a:xfrm>
          <a:custGeom>
            <a:avLst/>
            <a:gdLst/>
            <a:ahLst/>
            <a:cxnLst/>
            <a:rect l="l" t="t" r="r" b="b"/>
            <a:pathLst>
              <a:path w="252000" h="357447">
                <a:moveTo>
                  <a:pt x="0" y="0"/>
                </a:moveTo>
                <a:lnTo>
                  <a:pt x="252000" y="0"/>
                </a:lnTo>
                <a:lnTo>
                  <a:pt x="252000" y="357447"/>
                </a:lnTo>
                <a:lnTo>
                  <a:pt x="0" y="357447"/>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sp>
        <p:nvSpPr>
          <p:cNvPr id="87" name="Freeform 87"/>
          <p:cNvSpPr/>
          <p:nvPr/>
        </p:nvSpPr>
        <p:spPr>
          <a:xfrm>
            <a:off x="579877" y="6658658"/>
            <a:ext cx="252000" cy="232155"/>
          </a:xfrm>
          <a:custGeom>
            <a:avLst/>
            <a:gdLst/>
            <a:ahLst/>
            <a:cxnLst/>
            <a:rect l="l" t="t" r="r" b="b"/>
            <a:pathLst>
              <a:path w="252000" h="232155">
                <a:moveTo>
                  <a:pt x="0" y="0"/>
                </a:moveTo>
                <a:lnTo>
                  <a:pt x="252000" y="0"/>
                </a:lnTo>
                <a:lnTo>
                  <a:pt x="252000" y="232155"/>
                </a:lnTo>
                <a:lnTo>
                  <a:pt x="0" y="23215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sp>
        <p:nvSpPr>
          <p:cNvPr id="88" name="Freeform 88"/>
          <p:cNvSpPr/>
          <p:nvPr/>
        </p:nvSpPr>
        <p:spPr>
          <a:xfrm>
            <a:off x="579877" y="7110000"/>
            <a:ext cx="252000" cy="287589"/>
          </a:xfrm>
          <a:custGeom>
            <a:avLst/>
            <a:gdLst/>
            <a:ahLst/>
            <a:cxnLst/>
            <a:rect l="l" t="t" r="r" b="b"/>
            <a:pathLst>
              <a:path w="252000" h="287589">
                <a:moveTo>
                  <a:pt x="0" y="0"/>
                </a:moveTo>
                <a:lnTo>
                  <a:pt x="252000" y="0"/>
                </a:lnTo>
                <a:lnTo>
                  <a:pt x="252000" y="287589"/>
                </a:lnTo>
                <a:lnTo>
                  <a:pt x="0" y="287589"/>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89" name="Freeform 89"/>
          <p:cNvSpPr/>
          <p:nvPr/>
        </p:nvSpPr>
        <p:spPr>
          <a:xfrm flipH="1">
            <a:off x="579877" y="7614000"/>
            <a:ext cx="252000" cy="284344"/>
          </a:xfrm>
          <a:custGeom>
            <a:avLst/>
            <a:gdLst/>
            <a:ahLst/>
            <a:cxnLst/>
            <a:rect l="l" t="t" r="r" b="b"/>
            <a:pathLst>
              <a:path w="252000" h="284344">
                <a:moveTo>
                  <a:pt x="252000" y="0"/>
                </a:moveTo>
                <a:lnTo>
                  <a:pt x="0" y="0"/>
                </a:lnTo>
                <a:lnTo>
                  <a:pt x="0" y="284344"/>
                </a:lnTo>
                <a:lnTo>
                  <a:pt x="252000" y="284344"/>
                </a:lnTo>
                <a:lnTo>
                  <a:pt x="25200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90" name="Freeform 90"/>
          <p:cNvSpPr/>
          <p:nvPr/>
        </p:nvSpPr>
        <p:spPr>
          <a:xfrm>
            <a:off x="1936580" y="6515858"/>
            <a:ext cx="252000" cy="219469"/>
          </a:xfrm>
          <a:custGeom>
            <a:avLst/>
            <a:gdLst/>
            <a:ahLst/>
            <a:cxnLst/>
            <a:rect l="l" t="t" r="r" b="b"/>
            <a:pathLst>
              <a:path w="252000" h="219469">
                <a:moveTo>
                  <a:pt x="0" y="0"/>
                </a:moveTo>
                <a:lnTo>
                  <a:pt x="252000" y="0"/>
                </a:lnTo>
                <a:lnTo>
                  <a:pt x="252000" y="219469"/>
                </a:lnTo>
                <a:lnTo>
                  <a:pt x="0" y="219469"/>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91" name="Freeform 91"/>
          <p:cNvSpPr/>
          <p:nvPr/>
        </p:nvSpPr>
        <p:spPr>
          <a:xfrm>
            <a:off x="1961750" y="7614000"/>
            <a:ext cx="252000" cy="251370"/>
          </a:xfrm>
          <a:custGeom>
            <a:avLst/>
            <a:gdLst/>
            <a:ahLst/>
            <a:cxnLst/>
            <a:rect l="l" t="t" r="r" b="b"/>
            <a:pathLst>
              <a:path w="252000" h="251370">
                <a:moveTo>
                  <a:pt x="0" y="0"/>
                </a:moveTo>
                <a:lnTo>
                  <a:pt x="252000" y="0"/>
                </a:lnTo>
                <a:lnTo>
                  <a:pt x="252000" y="251370"/>
                </a:lnTo>
                <a:lnTo>
                  <a:pt x="0" y="25137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nl-NL"/>
          </a:p>
        </p:txBody>
      </p:sp>
      <p:sp>
        <p:nvSpPr>
          <p:cNvPr id="92" name="Freeform 92"/>
          <p:cNvSpPr/>
          <p:nvPr/>
        </p:nvSpPr>
        <p:spPr>
          <a:xfrm>
            <a:off x="3314261" y="6078268"/>
            <a:ext cx="252000" cy="224910"/>
          </a:xfrm>
          <a:custGeom>
            <a:avLst/>
            <a:gdLst/>
            <a:ahLst/>
            <a:cxnLst/>
            <a:rect l="l" t="t" r="r" b="b"/>
            <a:pathLst>
              <a:path w="252000" h="224910">
                <a:moveTo>
                  <a:pt x="0" y="0"/>
                </a:moveTo>
                <a:lnTo>
                  <a:pt x="252000" y="0"/>
                </a:lnTo>
                <a:lnTo>
                  <a:pt x="252000" y="224910"/>
                </a:lnTo>
                <a:lnTo>
                  <a:pt x="0" y="224910"/>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93" name="Freeform 93"/>
          <p:cNvSpPr/>
          <p:nvPr/>
        </p:nvSpPr>
        <p:spPr>
          <a:xfrm flipH="1">
            <a:off x="3344258" y="7110000"/>
            <a:ext cx="252000" cy="284344"/>
          </a:xfrm>
          <a:custGeom>
            <a:avLst/>
            <a:gdLst/>
            <a:ahLst/>
            <a:cxnLst/>
            <a:rect l="l" t="t" r="r" b="b"/>
            <a:pathLst>
              <a:path w="252000" h="284344">
                <a:moveTo>
                  <a:pt x="252000" y="0"/>
                </a:moveTo>
                <a:lnTo>
                  <a:pt x="0" y="0"/>
                </a:lnTo>
                <a:lnTo>
                  <a:pt x="0" y="284344"/>
                </a:lnTo>
                <a:lnTo>
                  <a:pt x="252000" y="284344"/>
                </a:lnTo>
                <a:lnTo>
                  <a:pt x="25200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nl-NL"/>
          </a:p>
        </p:txBody>
      </p:sp>
      <p:sp>
        <p:nvSpPr>
          <p:cNvPr id="94" name="Freeform 94"/>
          <p:cNvSpPr/>
          <p:nvPr/>
        </p:nvSpPr>
        <p:spPr>
          <a:xfrm>
            <a:off x="3389827" y="7220881"/>
            <a:ext cx="107923" cy="56981"/>
          </a:xfrm>
          <a:custGeom>
            <a:avLst/>
            <a:gdLst/>
            <a:ahLst/>
            <a:cxnLst/>
            <a:rect l="l" t="t" r="r" b="b"/>
            <a:pathLst>
              <a:path w="107923" h="56981">
                <a:moveTo>
                  <a:pt x="0" y="51112"/>
                </a:moveTo>
                <a:quadBezTo>
                  <a:pt x="59835" y="-53968"/>
                  <a:pt x="107922" y="56981"/>
                </a:quadBezTo>
              </a:path>
            </a:pathLst>
          </a:custGeom>
          <a:ln w="9525" cap="flat">
            <a:solidFill>
              <a:srgbClr val="97BF0D"/>
            </a:solidFill>
            <a:prstDash val="solid"/>
            <a:headEnd type="none" w="sm" len="sm"/>
            <a:tailEnd type="none" w="sm" len="sm"/>
          </a:ln>
        </p:spPr>
        <p:txBody>
          <a:bodyPr/>
          <a:lstStyle/>
          <a:p>
            <a:endParaRPr lang="nl-NL"/>
          </a:p>
        </p:txBody>
      </p:sp>
      <p:grpSp>
        <p:nvGrpSpPr>
          <p:cNvPr id="95" name="Group 95"/>
          <p:cNvGrpSpPr/>
          <p:nvPr/>
        </p:nvGrpSpPr>
        <p:grpSpPr>
          <a:xfrm>
            <a:off x="3420000" y="7156435"/>
            <a:ext cx="54216" cy="54216"/>
            <a:chOff x="0" y="0"/>
            <a:chExt cx="812800" cy="812800"/>
          </a:xfrm>
        </p:grpSpPr>
        <p:sp>
          <p:nvSpPr>
            <p:cNvPr id="96" name="Freeform 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525" cap="sq">
              <a:solidFill>
                <a:srgbClr val="97BF0D"/>
              </a:solidFill>
              <a:prstDash val="solid"/>
              <a:miter/>
            </a:ln>
          </p:spPr>
          <p:txBody>
            <a:bodyPr/>
            <a:lstStyle/>
            <a:p>
              <a:endParaRPr lang="nl-NL"/>
            </a:p>
          </p:txBody>
        </p:sp>
        <p:sp>
          <p:nvSpPr>
            <p:cNvPr id="97" name="TextBox 97"/>
            <p:cNvSpPr txBox="1"/>
            <p:nvPr/>
          </p:nvSpPr>
          <p:spPr>
            <a:xfrm>
              <a:off x="76200" y="38100"/>
              <a:ext cx="660400" cy="698500"/>
            </a:xfrm>
            <a:prstGeom prst="rect">
              <a:avLst/>
            </a:prstGeom>
          </p:spPr>
          <p:txBody>
            <a:bodyPr lIns="19734" tIns="19734" rIns="19734" bIns="19734" rtlCol="0" anchor="ctr"/>
            <a:lstStyle/>
            <a:p>
              <a:pPr algn="ctr">
                <a:lnSpc>
                  <a:spcPts val="1960"/>
                </a:lnSpc>
              </a:pPr>
              <a:endParaRPr/>
            </a:p>
          </p:txBody>
        </p:sp>
      </p:grpSp>
      <p:sp>
        <p:nvSpPr>
          <p:cNvPr id="98" name="Freeform 98"/>
          <p:cNvSpPr/>
          <p:nvPr/>
        </p:nvSpPr>
        <p:spPr>
          <a:xfrm>
            <a:off x="3321594" y="7614000"/>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99" name="Freeform 99"/>
          <p:cNvSpPr/>
          <p:nvPr/>
        </p:nvSpPr>
        <p:spPr>
          <a:xfrm>
            <a:off x="1961750" y="7110000"/>
            <a:ext cx="139123" cy="283925"/>
          </a:xfrm>
          <a:custGeom>
            <a:avLst/>
            <a:gdLst/>
            <a:ahLst/>
            <a:cxnLst/>
            <a:rect l="l" t="t" r="r" b="b"/>
            <a:pathLst>
              <a:path w="139123" h="283925">
                <a:moveTo>
                  <a:pt x="0" y="0"/>
                </a:moveTo>
                <a:lnTo>
                  <a:pt x="139124" y="0"/>
                </a:lnTo>
                <a:lnTo>
                  <a:pt x="139124" y="283925"/>
                </a:lnTo>
                <a:lnTo>
                  <a:pt x="0" y="28392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nl-NL"/>
          </a:p>
        </p:txBody>
      </p:sp>
      <p:sp>
        <p:nvSpPr>
          <p:cNvPr id="100" name="Freeform 100"/>
          <p:cNvSpPr/>
          <p:nvPr/>
        </p:nvSpPr>
        <p:spPr>
          <a:xfrm>
            <a:off x="2099806" y="7183421"/>
            <a:ext cx="88774" cy="203440"/>
          </a:xfrm>
          <a:custGeom>
            <a:avLst/>
            <a:gdLst/>
            <a:ahLst/>
            <a:cxnLst/>
            <a:rect l="l" t="t" r="r" b="b"/>
            <a:pathLst>
              <a:path w="88774" h="203440">
                <a:moveTo>
                  <a:pt x="0" y="0"/>
                </a:moveTo>
                <a:lnTo>
                  <a:pt x="88774" y="0"/>
                </a:lnTo>
                <a:lnTo>
                  <a:pt x="88774" y="203440"/>
                </a:lnTo>
                <a:lnTo>
                  <a:pt x="0" y="203440"/>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nl-NL"/>
          </a:p>
        </p:txBody>
      </p:sp>
      <p:sp>
        <p:nvSpPr>
          <p:cNvPr id="101" name="Freeform 101"/>
          <p:cNvSpPr/>
          <p:nvPr/>
        </p:nvSpPr>
        <p:spPr>
          <a:xfrm>
            <a:off x="4760718" y="6747006"/>
            <a:ext cx="183046" cy="117607"/>
          </a:xfrm>
          <a:custGeom>
            <a:avLst/>
            <a:gdLst/>
            <a:ahLst/>
            <a:cxnLst/>
            <a:rect l="l" t="t" r="r" b="b"/>
            <a:pathLst>
              <a:path w="183046" h="117607">
                <a:moveTo>
                  <a:pt x="0" y="0"/>
                </a:moveTo>
                <a:lnTo>
                  <a:pt x="183046" y="0"/>
                </a:lnTo>
                <a:lnTo>
                  <a:pt x="183046" y="117606"/>
                </a:lnTo>
                <a:lnTo>
                  <a:pt x="0" y="117606"/>
                </a:lnTo>
                <a:lnTo>
                  <a:pt x="0" y="0"/>
                </a:lnTo>
                <a:close/>
              </a:path>
            </a:pathLst>
          </a:custGeom>
          <a:blipFill>
            <a:blip>
              <a:extLst>
                <a:ext uri="{96DAC541-7B7A-43D3-8B79-37D633B846F1}">
                  <asvg:svgBlip xmlns:asvg="http://schemas.microsoft.com/office/drawing/2016/SVG/main" r:embed="rId19"/>
                </a:ext>
              </a:extLst>
            </a:blip>
            <a:stretch>
              <a:fillRect/>
            </a:stretch>
          </a:blipFill>
        </p:spPr>
        <p:txBody>
          <a:bodyPr/>
          <a:lstStyle/>
          <a:p>
            <a:endParaRPr lang="nl-NL"/>
          </a:p>
        </p:txBody>
      </p:sp>
      <p:sp>
        <p:nvSpPr>
          <p:cNvPr id="102" name="Freeform 102"/>
          <p:cNvSpPr/>
          <p:nvPr/>
        </p:nvSpPr>
        <p:spPr>
          <a:xfrm>
            <a:off x="4680180" y="6660000"/>
            <a:ext cx="193615" cy="174011"/>
          </a:xfrm>
          <a:custGeom>
            <a:avLst/>
            <a:gdLst/>
            <a:ahLst/>
            <a:cxnLst/>
            <a:rect l="l" t="t" r="r" b="b"/>
            <a:pathLst>
              <a:path w="193615" h="174011">
                <a:moveTo>
                  <a:pt x="0" y="0"/>
                </a:moveTo>
                <a:lnTo>
                  <a:pt x="193614" y="0"/>
                </a:lnTo>
                <a:lnTo>
                  <a:pt x="193614" y="174011"/>
                </a:lnTo>
                <a:lnTo>
                  <a:pt x="0" y="174011"/>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nl-NL"/>
          </a:p>
        </p:txBody>
      </p:sp>
      <p:sp>
        <p:nvSpPr>
          <p:cNvPr id="103" name="Freeform 103"/>
          <p:cNvSpPr/>
          <p:nvPr/>
        </p:nvSpPr>
        <p:spPr>
          <a:xfrm>
            <a:off x="4714848" y="7239795"/>
            <a:ext cx="174846" cy="92316"/>
          </a:xfrm>
          <a:custGeom>
            <a:avLst/>
            <a:gdLst/>
            <a:ahLst/>
            <a:cxnLst/>
            <a:rect l="l" t="t" r="r" b="b"/>
            <a:pathLst>
              <a:path w="174846" h="92316">
                <a:moveTo>
                  <a:pt x="0" y="82807"/>
                </a:moveTo>
                <a:quadBezTo>
                  <a:pt x="96940" y="-87433"/>
                  <a:pt x="174847" y="92316"/>
                </a:quadBezTo>
              </a:path>
            </a:pathLst>
          </a:custGeom>
          <a:ln w="19050" cap="flat">
            <a:solidFill>
              <a:srgbClr val="F39200"/>
            </a:solidFill>
            <a:prstDash val="solid"/>
            <a:headEnd type="none" w="sm" len="sm"/>
            <a:tailEnd type="none" w="sm" len="sm"/>
          </a:ln>
        </p:spPr>
        <p:txBody>
          <a:bodyPr/>
          <a:lstStyle/>
          <a:p>
            <a:endParaRPr lang="nl-NL"/>
          </a:p>
        </p:txBody>
      </p:sp>
      <p:grpSp>
        <p:nvGrpSpPr>
          <p:cNvPr id="104" name="Group 104"/>
          <p:cNvGrpSpPr/>
          <p:nvPr/>
        </p:nvGrpSpPr>
        <p:grpSpPr>
          <a:xfrm>
            <a:off x="4755690" y="7110000"/>
            <a:ext cx="87836" cy="87836"/>
            <a:chOff x="0" y="0"/>
            <a:chExt cx="812800" cy="812800"/>
          </a:xfrm>
        </p:grpSpPr>
        <p:sp>
          <p:nvSpPr>
            <p:cNvPr id="105" name="Freeform 10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525" cap="sq">
              <a:solidFill>
                <a:srgbClr val="F39200"/>
              </a:solidFill>
              <a:prstDash val="solid"/>
              <a:miter/>
            </a:ln>
          </p:spPr>
          <p:txBody>
            <a:bodyPr/>
            <a:lstStyle/>
            <a:p>
              <a:endParaRPr lang="nl-NL"/>
            </a:p>
          </p:txBody>
        </p:sp>
        <p:sp>
          <p:nvSpPr>
            <p:cNvPr id="106" name="TextBox 106"/>
            <p:cNvSpPr txBox="1"/>
            <p:nvPr/>
          </p:nvSpPr>
          <p:spPr>
            <a:xfrm>
              <a:off x="76200" y="38100"/>
              <a:ext cx="660400" cy="698500"/>
            </a:xfrm>
            <a:prstGeom prst="rect">
              <a:avLst/>
            </a:prstGeom>
          </p:spPr>
          <p:txBody>
            <a:bodyPr lIns="31971" tIns="31971" rIns="31971" bIns="31971" rtlCol="0" anchor="ctr"/>
            <a:lstStyle/>
            <a:p>
              <a:pPr algn="ctr">
                <a:lnSpc>
                  <a:spcPts val="1960"/>
                </a:lnSpc>
              </a:pPr>
              <a:endParaRPr/>
            </a:p>
          </p:txBody>
        </p:sp>
      </p:grpSp>
      <p:grpSp>
        <p:nvGrpSpPr>
          <p:cNvPr id="107" name="Group 107"/>
          <p:cNvGrpSpPr/>
          <p:nvPr/>
        </p:nvGrpSpPr>
        <p:grpSpPr>
          <a:xfrm>
            <a:off x="4817744" y="7236365"/>
            <a:ext cx="147836" cy="134396"/>
            <a:chOff x="0" y="0"/>
            <a:chExt cx="698500" cy="635000"/>
          </a:xfrm>
        </p:grpSpPr>
        <p:sp>
          <p:nvSpPr>
            <p:cNvPr id="108" name="Freeform 108"/>
            <p:cNvSpPr/>
            <p:nvPr/>
          </p:nvSpPr>
          <p:spPr>
            <a:xfrm>
              <a:off x="0" y="0"/>
              <a:ext cx="698500" cy="635000"/>
            </a:xfrm>
            <a:custGeom>
              <a:avLst/>
              <a:gdLst/>
              <a:ahLst/>
              <a:cxnLst/>
              <a:rect l="l" t="t" r="r" b="b"/>
              <a:pathLst>
                <a:path w="698500" h="635000">
                  <a:moveTo>
                    <a:pt x="689206" y="134181"/>
                  </a:moveTo>
                  <a:cubicBezTo>
                    <a:pt x="667111" y="59151"/>
                    <a:pt x="595785" y="2"/>
                    <a:pt x="511444" y="0"/>
                  </a:cubicBezTo>
                  <a:cubicBezTo>
                    <a:pt x="440633" y="0"/>
                    <a:pt x="379113" y="39955"/>
                    <a:pt x="348013" y="98637"/>
                  </a:cubicBezTo>
                  <a:cubicBezTo>
                    <a:pt x="316913" y="39956"/>
                    <a:pt x="255402" y="2"/>
                    <a:pt x="184593" y="0"/>
                  </a:cubicBezTo>
                  <a:cubicBezTo>
                    <a:pt x="96370" y="0"/>
                    <a:pt x="19208" y="59151"/>
                    <a:pt x="4058" y="145002"/>
                  </a:cubicBezTo>
                  <a:cubicBezTo>
                    <a:pt x="-34360" y="362701"/>
                    <a:pt x="209136" y="533104"/>
                    <a:pt x="348562" y="635000"/>
                  </a:cubicBezTo>
                  <a:cubicBezTo>
                    <a:pt x="477469" y="540791"/>
                    <a:pt x="752380" y="348699"/>
                    <a:pt x="689206" y="134181"/>
                  </a:cubicBezTo>
                  <a:close/>
                </a:path>
              </a:pathLst>
            </a:custGeom>
            <a:solidFill>
              <a:srgbClr val="FFFFFF"/>
            </a:solidFill>
            <a:ln w="9525" cap="sq">
              <a:solidFill>
                <a:srgbClr val="F39200"/>
              </a:solidFill>
              <a:prstDash val="solid"/>
              <a:miter/>
            </a:ln>
          </p:spPr>
          <p:txBody>
            <a:bodyPr/>
            <a:lstStyle/>
            <a:p>
              <a:endParaRPr lang="nl-NL"/>
            </a:p>
          </p:txBody>
        </p:sp>
        <p:sp>
          <p:nvSpPr>
            <p:cNvPr id="109" name="TextBox 109"/>
            <p:cNvSpPr txBox="1"/>
            <p:nvPr/>
          </p:nvSpPr>
          <p:spPr>
            <a:xfrm>
              <a:off x="57150" y="63500"/>
              <a:ext cx="584200" cy="469900"/>
            </a:xfrm>
            <a:prstGeom prst="rect">
              <a:avLst/>
            </a:prstGeom>
          </p:spPr>
          <p:txBody>
            <a:bodyPr lIns="20031" tIns="20031" rIns="20031" bIns="20031" rtlCol="0" anchor="ctr"/>
            <a:lstStyle/>
            <a:p>
              <a:pPr algn="ctr">
                <a:lnSpc>
                  <a:spcPts val="1960"/>
                </a:lnSpc>
              </a:pPr>
              <a:endParaRPr/>
            </a:p>
          </p:txBody>
        </p:sp>
      </p:grpSp>
      <p:grpSp>
        <p:nvGrpSpPr>
          <p:cNvPr id="110" name="Group 110"/>
          <p:cNvGrpSpPr/>
          <p:nvPr/>
        </p:nvGrpSpPr>
        <p:grpSpPr>
          <a:xfrm>
            <a:off x="4710197" y="7614000"/>
            <a:ext cx="252000" cy="220500"/>
            <a:chOff x="0" y="0"/>
            <a:chExt cx="812800" cy="711200"/>
          </a:xfrm>
        </p:grpSpPr>
        <p:sp>
          <p:nvSpPr>
            <p:cNvPr id="111" name="Freeform 111"/>
            <p:cNvSpPr/>
            <p:nvPr/>
          </p:nvSpPr>
          <p:spPr>
            <a:xfrm>
              <a:off x="64466" y="89143"/>
              <a:ext cx="683867" cy="622057"/>
            </a:xfrm>
            <a:custGeom>
              <a:avLst/>
              <a:gdLst/>
              <a:ahLst/>
              <a:cxnLst/>
              <a:rect l="l" t="t" r="r" b="b"/>
              <a:pathLst>
                <a:path w="683867" h="622057">
                  <a:moveTo>
                    <a:pt x="418146" y="44227"/>
                  </a:moveTo>
                  <a:lnTo>
                    <a:pt x="672122" y="488687"/>
                  </a:lnTo>
                  <a:cubicBezTo>
                    <a:pt x="687888" y="516277"/>
                    <a:pt x="687775" y="550173"/>
                    <a:pt x="671825" y="577657"/>
                  </a:cubicBezTo>
                  <a:cubicBezTo>
                    <a:pt x="655876" y="605141"/>
                    <a:pt x="626501" y="622057"/>
                    <a:pt x="594724" y="622057"/>
                  </a:cubicBezTo>
                  <a:lnTo>
                    <a:pt x="89144" y="622057"/>
                  </a:lnTo>
                  <a:cubicBezTo>
                    <a:pt x="57367" y="622057"/>
                    <a:pt x="27992" y="605141"/>
                    <a:pt x="12043" y="577657"/>
                  </a:cubicBezTo>
                  <a:cubicBezTo>
                    <a:pt x="-3907" y="550173"/>
                    <a:pt x="-4020" y="516277"/>
                    <a:pt x="11746" y="488687"/>
                  </a:cubicBezTo>
                  <a:lnTo>
                    <a:pt x="265722" y="44227"/>
                  </a:lnTo>
                  <a:cubicBezTo>
                    <a:pt x="281350" y="16878"/>
                    <a:pt x="310435" y="0"/>
                    <a:pt x="341934" y="0"/>
                  </a:cubicBezTo>
                  <a:cubicBezTo>
                    <a:pt x="373433" y="0"/>
                    <a:pt x="402518" y="16878"/>
                    <a:pt x="418146" y="44227"/>
                  </a:cubicBezTo>
                  <a:close/>
                </a:path>
              </a:pathLst>
            </a:custGeom>
            <a:ln w="9525" cap="sq">
              <a:solidFill>
                <a:srgbClr val="F39200"/>
              </a:solidFill>
              <a:prstDash val="solid"/>
              <a:miter/>
            </a:ln>
          </p:spPr>
          <p:txBody>
            <a:bodyPr/>
            <a:lstStyle/>
            <a:p>
              <a:endParaRPr lang="nl-NL"/>
            </a:p>
          </p:txBody>
        </p:sp>
        <p:sp>
          <p:nvSpPr>
            <p:cNvPr id="112" name="TextBox 112"/>
            <p:cNvSpPr txBox="1"/>
            <p:nvPr/>
          </p:nvSpPr>
          <p:spPr>
            <a:xfrm>
              <a:off x="127000" y="292100"/>
              <a:ext cx="558800" cy="368300"/>
            </a:xfrm>
            <a:prstGeom prst="rect">
              <a:avLst/>
            </a:prstGeom>
          </p:spPr>
          <p:txBody>
            <a:bodyPr lIns="36937" tIns="36937" rIns="36937" bIns="36937" rtlCol="0" anchor="ctr"/>
            <a:lstStyle/>
            <a:p>
              <a:pPr algn="ctr">
                <a:lnSpc>
                  <a:spcPts val="1960"/>
                </a:lnSpc>
              </a:pPr>
              <a:endParaRPr/>
            </a:p>
          </p:txBody>
        </p:sp>
      </p:grpSp>
      <p:sp>
        <p:nvSpPr>
          <p:cNvPr id="113" name="Freeform 113"/>
          <p:cNvSpPr/>
          <p:nvPr/>
        </p:nvSpPr>
        <p:spPr>
          <a:xfrm>
            <a:off x="4819126" y="7668314"/>
            <a:ext cx="34142" cy="137252"/>
          </a:xfrm>
          <a:custGeom>
            <a:avLst/>
            <a:gdLst/>
            <a:ahLst/>
            <a:cxnLst/>
            <a:rect l="l" t="t" r="r" b="b"/>
            <a:pathLst>
              <a:path w="34142" h="137252">
                <a:moveTo>
                  <a:pt x="0" y="0"/>
                </a:moveTo>
                <a:lnTo>
                  <a:pt x="34142" y="0"/>
                </a:lnTo>
                <a:lnTo>
                  <a:pt x="34142" y="137252"/>
                </a:lnTo>
                <a:lnTo>
                  <a:pt x="0" y="137252"/>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nl-NL"/>
          </a:p>
        </p:txBody>
      </p:sp>
      <p:sp>
        <p:nvSpPr>
          <p:cNvPr id="114" name="Freeform 114"/>
          <p:cNvSpPr/>
          <p:nvPr/>
        </p:nvSpPr>
        <p:spPr>
          <a:xfrm>
            <a:off x="6080979" y="6084659"/>
            <a:ext cx="252000" cy="180524"/>
          </a:xfrm>
          <a:custGeom>
            <a:avLst/>
            <a:gdLst/>
            <a:ahLst/>
            <a:cxnLst/>
            <a:rect l="l" t="t" r="r" b="b"/>
            <a:pathLst>
              <a:path w="252000" h="180524">
                <a:moveTo>
                  <a:pt x="0" y="0"/>
                </a:moveTo>
                <a:lnTo>
                  <a:pt x="252000" y="0"/>
                </a:lnTo>
                <a:lnTo>
                  <a:pt x="252000" y="180524"/>
                </a:lnTo>
                <a:lnTo>
                  <a:pt x="0" y="180524"/>
                </a:lnTo>
                <a:lnTo>
                  <a:pt x="0" y="0"/>
                </a:lnTo>
                <a:close/>
              </a:path>
            </a:pathLst>
          </a:custGeom>
          <a:blipFill>
            <a:blip>
              <a:extLst>
                <a:ext uri="{96DAC541-7B7A-43D3-8B79-37D633B846F1}">
                  <asvg:svgBlip xmlns:asvg="http://schemas.microsoft.com/office/drawing/2016/SVG/main" r:embed="rId22"/>
                </a:ext>
              </a:extLst>
            </a:blip>
            <a:stretch>
              <a:fillRect/>
            </a:stretch>
          </a:blipFill>
        </p:spPr>
        <p:txBody>
          <a:bodyPr/>
          <a:lstStyle/>
          <a:p>
            <a:endParaRPr lang="nl-NL"/>
          </a:p>
        </p:txBody>
      </p:sp>
      <p:sp>
        <p:nvSpPr>
          <p:cNvPr id="115" name="Freeform 115"/>
          <p:cNvSpPr/>
          <p:nvPr/>
        </p:nvSpPr>
        <p:spPr>
          <a:xfrm>
            <a:off x="6205720" y="6684944"/>
            <a:ext cx="37550" cy="150954"/>
          </a:xfrm>
          <a:custGeom>
            <a:avLst/>
            <a:gdLst/>
            <a:ahLst/>
            <a:cxnLst/>
            <a:rect l="l" t="t" r="r" b="b"/>
            <a:pathLst>
              <a:path w="37550" h="150954">
                <a:moveTo>
                  <a:pt x="0" y="0"/>
                </a:moveTo>
                <a:lnTo>
                  <a:pt x="37549" y="0"/>
                </a:lnTo>
                <a:lnTo>
                  <a:pt x="37549" y="150953"/>
                </a:lnTo>
                <a:lnTo>
                  <a:pt x="0" y="150953"/>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nl-NL"/>
          </a:p>
        </p:txBody>
      </p:sp>
      <p:sp>
        <p:nvSpPr>
          <p:cNvPr id="116" name="Freeform 116"/>
          <p:cNvSpPr/>
          <p:nvPr/>
        </p:nvSpPr>
        <p:spPr>
          <a:xfrm>
            <a:off x="6111721" y="7110000"/>
            <a:ext cx="252000" cy="344615"/>
          </a:xfrm>
          <a:custGeom>
            <a:avLst/>
            <a:gdLst/>
            <a:ahLst/>
            <a:cxnLst/>
            <a:rect l="l" t="t" r="r" b="b"/>
            <a:pathLst>
              <a:path w="252000" h="344615">
                <a:moveTo>
                  <a:pt x="0" y="0"/>
                </a:moveTo>
                <a:lnTo>
                  <a:pt x="252000" y="0"/>
                </a:lnTo>
                <a:lnTo>
                  <a:pt x="252000" y="344615"/>
                </a:lnTo>
                <a:lnTo>
                  <a:pt x="0" y="344615"/>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nl-NL"/>
          </a:p>
        </p:txBody>
      </p:sp>
      <p:sp>
        <p:nvSpPr>
          <p:cNvPr id="117" name="Freeform 117"/>
          <p:cNvSpPr/>
          <p:nvPr/>
        </p:nvSpPr>
        <p:spPr>
          <a:xfrm>
            <a:off x="6131573" y="7614000"/>
            <a:ext cx="252000" cy="254312"/>
          </a:xfrm>
          <a:custGeom>
            <a:avLst/>
            <a:gdLst/>
            <a:ahLst/>
            <a:cxnLst/>
            <a:rect l="l" t="t" r="r" b="b"/>
            <a:pathLst>
              <a:path w="252000" h="254312">
                <a:moveTo>
                  <a:pt x="0" y="0"/>
                </a:moveTo>
                <a:lnTo>
                  <a:pt x="252000" y="0"/>
                </a:lnTo>
                <a:lnTo>
                  <a:pt x="252000" y="254312"/>
                </a:lnTo>
                <a:lnTo>
                  <a:pt x="0" y="254312"/>
                </a:lnTo>
                <a:lnTo>
                  <a:pt x="0" y="0"/>
                </a:lnTo>
                <a:close/>
              </a:path>
            </a:pathLst>
          </a:custGeom>
          <a:blipFill>
            <a:blip>
              <a:extLst>
                <a:ext uri="{96DAC541-7B7A-43D3-8B79-37D633B846F1}">
                  <asvg:svgBlip xmlns:asvg="http://schemas.microsoft.com/office/drawing/2016/SVG/main" r:embed="rId25"/>
                </a:ext>
              </a:extLst>
            </a:blip>
            <a:stretch>
              <a:fillRect/>
            </a:stretch>
          </a:blipFill>
        </p:spPr>
        <p:txBody>
          <a:bodyPr/>
          <a:lstStyle/>
          <a:p>
            <a:endParaRPr lang="nl-NL"/>
          </a:p>
        </p:txBody>
      </p:sp>
      <p:sp>
        <p:nvSpPr>
          <p:cNvPr id="118" name="Freeform 118"/>
          <p:cNvSpPr/>
          <p:nvPr/>
        </p:nvSpPr>
        <p:spPr>
          <a:xfrm>
            <a:off x="4708299" y="6083883"/>
            <a:ext cx="180000" cy="258993"/>
          </a:xfrm>
          <a:custGeom>
            <a:avLst/>
            <a:gdLst/>
            <a:ahLst/>
            <a:cxnLst/>
            <a:rect l="l" t="t" r="r" b="b"/>
            <a:pathLst>
              <a:path w="180000" h="258993">
                <a:moveTo>
                  <a:pt x="0" y="0"/>
                </a:moveTo>
                <a:lnTo>
                  <a:pt x="180000" y="0"/>
                </a:lnTo>
                <a:lnTo>
                  <a:pt x="180000" y="258993"/>
                </a:lnTo>
                <a:lnTo>
                  <a:pt x="0" y="258993"/>
                </a:lnTo>
                <a:lnTo>
                  <a:pt x="0" y="0"/>
                </a:lnTo>
                <a:close/>
              </a:path>
            </a:pathLst>
          </a:custGeom>
          <a:blipFill>
            <a:blip>
              <a:extLst>
                <a:ext uri="{96DAC541-7B7A-43D3-8B79-37D633B846F1}">
                  <asvg:svgBlip xmlns:asvg="http://schemas.microsoft.com/office/drawing/2016/SVG/main" r:embed="rId26"/>
                </a:ext>
              </a:extLst>
            </a:blip>
            <a:stretch>
              <a:fillRect/>
            </a:stretch>
          </a:blipFill>
        </p:spPr>
        <p:txBody>
          <a:bodyPr/>
          <a:lstStyle/>
          <a:p>
            <a:endParaRPr lang="nl-NL"/>
          </a:p>
        </p:txBody>
      </p:sp>
      <p:sp>
        <p:nvSpPr>
          <p:cNvPr id="119" name="Freeform 119"/>
          <p:cNvSpPr/>
          <p:nvPr/>
        </p:nvSpPr>
        <p:spPr>
          <a:xfrm>
            <a:off x="3314261" y="6660000"/>
            <a:ext cx="252000" cy="219765"/>
          </a:xfrm>
          <a:custGeom>
            <a:avLst/>
            <a:gdLst/>
            <a:ahLst/>
            <a:cxnLst/>
            <a:rect l="l" t="t" r="r" b="b"/>
            <a:pathLst>
              <a:path w="252000" h="219765">
                <a:moveTo>
                  <a:pt x="0" y="0"/>
                </a:moveTo>
                <a:lnTo>
                  <a:pt x="252000" y="0"/>
                </a:lnTo>
                <a:lnTo>
                  <a:pt x="252000" y="219765"/>
                </a:lnTo>
                <a:lnTo>
                  <a:pt x="0" y="219765"/>
                </a:lnTo>
                <a:lnTo>
                  <a:pt x="0" y="0"/>
                </a:lnTo>
                <a:close/>
              </a:path>
            </a:pathLst>
          </a:custGeom>
          <a:blipFill>
            <a:blip>
              <a:extLst>
                <a:ext uri="{96DAC541-7B7A-43D3-8B79-37D633B846F1}">
                  <asvg:svgBlip xmlns:asvg="http://schemas.microsoft.com/office/drawing/2016/SVG/main" r:embed="rId27"/>
                </a:ext>
              </a:extLst>
            </a:blip>
            <a:stretch>
              <a:fillRect/>
            </a:stretch>
          </a:blipFill>
        </p:spPr>
        <p:txBody>
          <a:bodyPr/>
          <a:lstStyle/>
          <a:p>
            <a:endParaRPr lang="nl-NL"/>
          </a:p>
        </p:txBody>
      </p:sp>
      <p:sp>
        <p:nvSpPr>
          <p:cNvPr id="120" name="Freeform 120"/>
          <p:cNvSpPr/>
          <p:nvPr/>
        </p:nvSpPr>
        <p:spPr>
          <a:xfrm>
            <a:off x="774883" y="8642762"/>
            <a:ext cx="531451" cy="501335"/>
          </a:xfrm>
          <a:custGeom>
            <a:avLst/>
            <a:gdLst/>
            <a:ahLst/>
            <a:cxnLst/>
            <a:rect l="l" t="t" r="r" b="b"/>
            <a:pathLst>
              <a:path w="531451" h="501335">
                <a:moveTo>
                  <a:pt x="0" y="0"/>
                </a:moveTo>
                <a:lnTo>
                  <a:pt x="531451" y="0"/>
                </a:lnTo>
                <a:lnTo>
                  <a:pt x="531451" y="501335"/>
                </a:lnTo>
                <a:lnTo>
                  <a:pt x="0" y="501335"/>
                </a:lnTo>
                <a:lnTo>
                  <a:pt x="0" y="0"/>
                </a:lnTo>
                <a:close/>
              </a:path>
            </a:pathLst>
          </a:custGeom>
          <a:blipFill>
            <a:blip>
              <a:extLst>
                <a:ext uri="{96DAC541-7B7A-43D3-8B79-37D633B846F1}">
                  <asvg:svgBlip xmlns:asvg="http://schemas.microsoft.com/office/drawing/2016/SVG/main" r:embed="rId28"/>
                </a:ext>
              </a:extLst>
            </a:blip>
            <a:stretch>
              <a:fillRect/>
            </a:stretch>
          </a:blipFill>
        </p:spPr>
        <p:txBody>
          <a:bodyPr/>
          <a:lstStyle/>
          <a:p>
            <a:endParaRPr lang="nl-NL"/>
          </a:p>
        </p:txBody>
      </p:sp>
      <p:grpSp>
        <p:nvGrpSpPr>
          <p:cNvPr id="121" name="Group 121"/>
          <p:cNvGrpSpPr/>
          <p:nvPr/>
        </p:nvGrpSpPr>
        <p:grpSpPr>
          <a:xfrm>
            <a:off x="326002" y="10012200"/>
            <a:ext cx="7042616" cy="494635"/>
            <a:chOff x="0" y="0"/>
            <a:chExt cx="2523914" cy="177266"/>
          </a:xfrm>
        </p:grpSpPr>
        <p:sp>
          <p:nvSpPr>
            <p:cNvPr id="122" name="Freeform 122"/>
            <p:cNvSpPr/>
            <p:nvPr/>
          </p:nvSpPr>
          <p:spPr>
            <a:xfrm>
              <a:off x="0" y="0"/>
              <a:ext cx="2523915" cy="177266"/>
            </a:xfrm>
            <a:custGeom>
              <a:avLst/>
              <a:gdLst/>
              <a:ahLst/>
              <a:cxnLst/>
              <a:rect l="l" t="t" r="r" b="b"/>
              <a:pathLst>
                <a:path w="2523915" h="177266">
                  <a:moveTo>
                    <a:pt x="6596" y="0"/>
                  </a:moveTo>
                  <a:lnTo>
                    <a:pt x="2517319" y="0"/>
                  </a:lnTo>
                  <a:cubicBezTo>
                    <a:pt x="2519068" y="0"/>
                    <a:pt x="2520746" y="695"/>
                    <a:pt x="2521983" y="1932"/>
                  </a:cubicBezTo>
                  <a:cubicBezTo>
                    <a:pt x="2523220" y="3169"/>
                    <a:pt x="2523915" y="4846"/>
                    <a:pt x="2523915" y="6596"/>
                  </a:cubicBezTo>
                  <a:lnTo>
                    <a:pt x="2523915" y="170670"/>
                  </a:lnTo>
                  <a:cubicBezTo>
                    <a:pt x="2523915" y="172420"/>
                    <a:pt x="2523220" y="174097"/>
                    <a:pt x="2521983" y="175334"/>
                  </a:cubicBezTo>
                  <a:cubicBezTo>
                    <a:pt x="2520746" y="176571"/>
                    <a:pt x="2519068" y="177266"/>
                    <a:pt x="2517319" y="177266"/>
                  </a:cubicBezTo>
                  <a:lnTo>
                    <a:pt x="6596" y="177266"/>
                  </a:lnTo>
                  <a:cubicBezTo>
                    <a:pt x="4846" y="177266"/>
                    <a:pt x="3169" y="176571"/>
                    <a:pt x="1932" y="175334"/>
                  </a:cubicBezTo>
                  <a:cubicBezTo>
                    <a:pt x="695" y="174097"/>
                    <a:pt x="0" y="172420"/>
                    <a:pt x="0" y="170670"/>
                  </a:cubicBezTo>
                  <a:lnTo>
                    <a:pt x="0" y="6596"/>
                  </a:lnTo>
                  <a:cubicBezTo>
                    <a:pt x="0" y="4846"/>
                    <a:pt x="695" y="3169"/>
                    <a:pt x="1932" y="1932"/>
                  </a:cubicBezTo>
                  <a:cubicBezTo>
                    <a:pt x="3169" y="695"/>
                    <a:pt x="4846" y="0"/>
                    <a:pt x="6596" y="0"/>
                  </a:cubicBezTo>
                  <a:close/>
                </a:path>
              </a:pathLst>
            </a:custGeom>
            <a:solidFill>
              <a:srgbClr val="E1F5FE"/>
            </a:solidFill>
            <a:ln w="9525" cap="sq">
              <a:solidFill>
                <a:srgbClr val="D9D9D9"/>
              </a:solidFill>
              <a:prstDash val="solid"/>
              <a:miter/>
            </a:ln>
          </p:spPr>
          <p:txBody>
            <a:bodyPr/>
            <a:lstStyle/>
            <a:p>
              <a:endParaRPr lang="nl-NL"/>
            </a:p>
          </p:txBody>
        </p:sp>
        <p:sp>
          <p:nvSpPr>
            <p:cNvPr id="123" name="TextBox 123"/>
            <p:cNvSpPr txBox="1"/>
            <p:nvPr/>
          </p:nvSpPr>
          <p:spPr>
            <a:xfrm>
              <a:off x="0" y="-38100"/>
              <a:ext cx="2523914" cy="215366"/>
            </a:xfrm>
            <a:prstGeom prst="rect">
              <a:avLst/>
            </a:prstGeom>
          </p:spPr>
          <p:txBody>
            <a:bodyPr lIns="50800" tIns="50800" rIns="50800" bIns="50800" rtlCol="0" anchor="ctr"/>
            <a:lstStyle/>
            <a:p>
              <a:pPr algn="ctr">
                <a:lnSpc>
                  <a:spcPts val="1960"/>
                </a:lnSpc>
              </a:pPr>
              <a:endParaRPr/>
            </a:p>
          </p:txBody>
        </p:sp>
      </p:grpSp>
      <p:sp>
        <p:nvSpPr>
          <p:cNvPr id="124" name="Freeform 124"/>
          <p:cNvSpPr/>
          <p:nvPr/>
        </p:nvSpPr>
        <p:spPr>
          <a:xfrm>
            <a:off x="845933" y="10127936"/>
            <a:ext cx="326071" cy="327859"/>
          </a:xfrm>
          <a:custGeom>
            <a:avLst/>
            <a:gdLst/>
            <a:ahLst/>
            <a:cxnLst/>
            <a:rect l="l" t="t" r="r" b="b"/>
            <a:pathLst>
              <a:path w="326071" h="327859">
                <a:moveTo>
                  <a:pt x="0" y="0"/>
                </a:moveTo>
                <a:lnTo>
                  <a:pt x="326071" y="0"/>
                </a:lnTo>
                <a:lnTo>
                  <a:pt x="326071" y="327859"/>
                </a:lnTo>
                <a:lnTo>
                  <a:pt x="0" y="327859"/>
                </a:lnTo>
                <a:lnTo>
                  <a:pt x="0" y="0"/>
                </a:lnTo>
                <a:close/>
              </a:path>
            </a:pathLst>
          </a:custGeom>
          <a:blipFill>
            <a:blip>
              <a:extLst>
                <a:ext uri="{96DAC541-7B7A-43D3-8B79-37D633B846F1}">
                  <asvg:svgBlip xmlns:asvg="http://schemas.microsoft.com/office/drawing/2016/SVG/main" r:embed="rId29"/>
                </a:ext>
              </a:extLst>
            </a:blip>
            <a:stretch>
              <a:fillRect/>
            </a:stretch>
          </a:blipFill>
        </p:spPr>
        <p:txBody>
          <a:bodyPr/>
          <a:lstStyle/>
          <a:p>
            <a:endParaRPr lang="nl-NL"/>
          </a:p>
        </p:txBody>
      </p:sp>
      <p:sp>
        <p:nvSpPr>
          <p:cNvPr id="125" name="Freeform 125"/>
          <p:cNvSpPr/>
          <p:nvPr/>
        </p:nvSpPr>
        <p:spPr>
          <a:xfrm>
            <a:off x="3675463" y="8640000"/>
            <a:ext cx="432000" cy="540000"/>
          </a:xfrm>
          <a:custGeom>
            <a:avLst/>
            <a:gdLst/>
            <a:ahLst/>
            <a:cxnLst/>
            <a:rect l="l" t="t" r="r" b="b"/>
            <a:pathLst>
              <a:path w="432000" h="540000">
                <a:moveTo>
                  <a:pt x="0" y="0"/>
                </a:moveTo>
                <a:lnTo>
                  <a:pt x="432000" y="0"/>
                </a:lnTo>
                <a:lnTo>
                  <a:pt x="432000" y="540000"/>
                </a:lnTo>
                <a:lnTo>
                  <a:pt x="0" y="540000"/>
                </a:lnTo>
                <a:lnTo>
                  <a:pt x="0" y="0"/>
                </a:lnTo>
                <a:close/>
              </a:path>
            </a:pathLst>
          </a:custGeom>
          <a:blipFill>
            <a:blip>
              <a:extLst>
                <a:ext uri="{96DAC541-7B7A-43D3-8B79-37D633B846F1}">
                  <asvg:svgBlip xmlns:asvg="http://schemas.microsoft.com/office/drawing/2016/SVG/main" r:embed="rId30"/>
                </a:ext>
              </a:extLst>
            </a:blip>
            <a:stretch>
              <a:fillRect/>
            </a:stretch>
          </a:blipFill>
        </p:spPr>
        <p:txBody>
          <a:bodyPr/>
          <a:lstStyle/>
          <a:p>
            <a:endParaRPr lang="nl-NL"/>
          </a:p>
        </p:txBody>
      </p:sp>
      <p:sp>
        <p:nvSpPr>
          <p:cNvPr id="126" name="Freeform 126"/>
          <p:cNvSpPr/>
          <p:nvPr/>
        </p:nvSpPr>
        <p:spPr>
          <a:xfrm>
            <a:off x="5039316" y="8640000"/>
            <a:ext cx="540000" cy="540000"/>
          </a:xfrm>
          <a:custGeom>
            <a:avLst/>
            <a:gdLst/>
            <a:ahLst/>
            <a:cxnLst/>
            <a:rect l="l" t="t" r="r" b="b"/>
            <a:pathLst>
              <a:path w="540000" h="540000">
                <a:moveTo>
                  <a:pt x="0" y="0"/>
                </a:moveTo>
                <a:lnTo>
                  <a:pt x="540000" y="0"/>
                </a:lnTo>
                <a:lnTo>
                  <a:pt x="540000" y="540000"/>
                </a:lnTo>
                <a:lnTo>
                  <a:pt x="0" y="540000"/>
                </a:lnTo>
                <a:lnTo>
                  <a:pt x="0" y="0"/>
                </a:lnTo>
                <a:close/>
              </a:path>
            </a:pathLst>
          </a:custGeom>
          <a:blipFill>
            <a:blip>
              <a:extLst>
                <a:ext uri="{96DAC541-7B7A-43D3-8B79-37D633B846F1}">
                  <asvg:svgBlip xmlns:asvg="http://schemas.microsoft.com/office/drawing/2016/SVG/main" r:embed="rId31"/>
                </a:ext>
              </a:extLst>
            </a:blip>
            <a:stretch>
              <a:fillRect/>
            </a:stretch>
          </a:blipFill>
        </p:spPr>
        <p:txBody>
          <a:bodyPr/>
          <a:lstStyle/>
          <a:p>
            <a:endParaRPr lang="nl-NL"/>
          </a:p>
        </p:txBody>
      </p:sp>
      <p:sp>
        <p:nvSpPr>
          <p:cNvPr id="127" name="Freeform 127"/>
          <p:cNvSpPr/>
          <p:nvPr/>
        </p:nvSpPr>
        <p:spPr>
          <a:xfrm>
            <a:off x="6480195" y="8594063"/>
            <a:ext cx="540000" cy="540000"/>
          </a:xfrm>
          <a:custGeom>
            <a:avLst/>
            <a:gdLst/>
            <a:ahLst/>
            <a:cxnLst/>
            <a:rect l="l" t="t" r="r" b="b"/>
            <a:pathLst>
              <a:path w="540000" h="540000">
                <a:moveTo>
                  <a:pt x="0" y="0"/>
                </a:moveTo>
                <a:lnTo>
                  <a:pt x="540000" y="0"/>
                </a:lnTo>
                <a:lnTo>
                  <a:pt x="540000" y="540000"/>
                </a:lnTo>
                <a:lnTo>
                  <a:pt x="0" y="540000"/>
                </a:lnTo>
                <a:lnTo>
                  <a:pt x="0" y="0"/>
                </a:lnTo>
                <a:close/>
              </a:path>
            </a:pathLst>
          </a:custGeom>
          <a:blipFill>
            <a:blip>
              <a:extLst>
                <a:ext uri="{96DAC541-7B7A-43D3-8B79-37D633B846F1}">
                  <asvg:svgBlip xmlns:asvg="http://schemas.microsoft.com/office/drawing/2016/SVG/main" r:embed="rId32"/>
                </a:ext>
              </a:extLst>
            </a:blip>
            <a:stretch>
              <a:fillRect/>
            </a:stretch>
          </a:blipFill>
        </p:spPr>
        <p:txBody>
          <a:bodyPr/>
          <a:lstStyle/>
          <a:p>
            <a:endParaRPr lang="nl-NL"/>
          </a:p>
        </p:txBody>
      </p:sp>
      <p:sp>
        <p:nvSpPr>
          <p:cNvPr id="128" name="Freeform 128"/>
          <p:cNvSpPr/>
          <p:nvPr/>
        </p:nvSpPr>
        <p:spPr>
          <a:xfrm>
            <a:off x="2011351" y="8640000"/>
            <a:ext cx="816635" cy="540000"/>
          </a:xfrm>
          <a:custGeom>
            <a:avLst/>
            <a:gdLst/>
            <a:ahLst/>
            <a:cxnLst/>
            <a:rect l="l" t="t" r="r" b="b"/>
            <a:pathLst>
              <a:path w="816635" h="540000">
                <a:moveTo>
                  <a:pt x="0" y="0"/>
                </a:moveTo>
                <a:lnTo>
                  <a:pt x="816635" y="0"/>
                </a:lnTo>
                <a:lnTo>
                  <a:pt x="816635" y="540000"/>
                </a:lnTo>
                <a:lnTo>
                  <a:pt x="0" y="540000"/>
                </a:lnTo>
                <a:lnTo>
                  <a:pt x="0" y="0"/>
                </a:lnTo>
                <a:close/>
              </a:path>
            </a:pathLst>
          </a:custGeom>
          <a:blipFill>
            <a:blip>
              <a:extLst>
                <a:ext uri="{96DAC541-7B7A-43D3-8B79-37D633B846F1}">
                  <asvg:svgBlip xmlns:asvg="http://schemas.microsoft.com/office/drawing/2016/SVG/main" r:embed="rId33"/>
                </a:ext>
              </a:extLst>
            </a:blip>
            <a:stretch>
              <a:fillRect/>
            </a:stretch>
          </a:blipFill>
        </p:spPr>
        <p:txBody>
          <a:bodyPr/>
          <a:lstStyle/>
          <a:p>
            <a:endParaRPr lang="nl-NL"/>
          </a:p>
        </p:txBody>
      </p:sp>
      <p:sp>
        <p:nvSpPr>
          <p:cNvPr id="129" name="TextBox 129"/>
          <p:cNvSpPr txBox="1"/>
          <p:nvPr/>
        </p:nvSpPr>
        <p:spPr>
          <a:xfrm>
            <a:off x="895082" y="4578165"/>
            <a:ext cx="1259658" cy="138261"/>
          </a:xfrm>
          <a:prstGeom prst="rect">
            <a:avLst/>
          </a:prstGeom>
        </p:spPr>
        <p:txBody>
          <a:bodyPr lIns="0" tIns="0" rIns="0" bIns="0" rtlCol="0" anchor="t">
            <a:spAutoFit/>
          </a:bodyPr>
          <a:lstStyle/>
          <a:p>
            <a:pPr algn="l">
              <a:lnSpc>
                <a:spcPts val="1088"/>
              </a:lnSpc>
            </a:pPr>
            <a:r>
              <a:rPr lang="en-US" sz="800" spc="-16">
                <a:solidFill>
                  <a:srgbClr val="253861"/>
                </a:solidFill>
                <a:latin typeface="Roboto"/>
                <a:ea typeface="Roboto"/>
                <a:cs typeface="Roboto"/>
                <a:sym typeface="Roboto"/>
              </a:rPr>
              <a:t>september - oktober</a:t>
            </a:r>
          </a:p>
        </p:txBody>
      </p:sp>
      <p:sp>
        <p:nvSpPr>
          <p:cNvPr id="130" name="Freeform 130"/>
          <p:cNvSpPr/>
          <p:nvPr/>
        </p:nvSpPr>
        <p:spPr>
          <a:xfrm>
            <a:off x="1961750" y="4461261"/>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34"/>
                </a:ext>
              </a:extLst>
            </a:blip>
            <a:stretch>
              <a:fillRect/>
            </a:stretch>
          </a:blipFill>
        </p:spPr>
        <p:txBody>
          <a:bodyPr/>
          <a:lstStyle/>
          <a:p>
            <a:endParaRPr lang="nl-NL"/>
          </a:p>
        </p:txBody>
      </p:sp>
      <p:sp>
        <p:nvSpPr>
          <p:cNvPr id="131" name="Freeform 131"/>
          <p:cNvSpPr/>
          <p:nvPr/>
        </p:nvSpPr>
        <p:spPr>
          <a:xfrm>
            <a:off x="3295333" y="4423161"/>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132" name="Freeform 132"/>
          <p:cNvSpPr/>
          <p:nvPr/>
        </p:nvSpPr>
        <p:spPr>
          <a:xfrm>
            <a:off x="4687469" y="4400784"/>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35"/>
                </a:ext>
              </a:extLst>
            </a:blip>
            <a:stretch>
              <a:fillRect/>
            </a:stretch>
          </a:blipFill>
        </p:spPr>
        <p:txBody>
          <a:bodyPr/>
          <a:lstStyle/>
          <a:p>
            <a:endParaRPr lang="nl-NL"/>
          </a:p>
        </p:txBody>
      </p:sp>
      <p:sp>
        <p:nvSpPr>
          <p:cNvPr id="133" name="Freeform 133"/>
          <p:cNvSpPr/>
          <p:nvPr/>
        </p:nvSpPr>
        <p:spPr>
          <a:xfrm>
            <a:off x="6055654" y="4390324"/>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36"/>
                </a:ext>
              </a:extLst>
            </a:blip>
            <a:stretch>
              <a:fillRect/>
            </a:stretch>
          </a:blipFill>
        </p:spPr>
        <p:txBody>
          <a:bodyPr/>
          <a:lstStyle/>
          <a:p>
            <a:endParaRPr lang="nl-NL"/>
          </a:p>
        </p:txBody>
      </p:sp>
      <p:sp>
        <p:nvSpPr>
          <p:cNvPr id="134" name="Freeform 134"/>
          <p:cNvSpPr/>
          <p:nvPr/>
        </p:nvSpPr>
        <p:spPr>
          <a:xfrm>
            <a:off x="1973046" y="4937899"/>
            <a:ext cx="257210" cy="257210"/>
          </a:xfrm>
          <a:custGeom>
            <a:avLst/>
            <a:gdLst/>
            <a:ahLst/>
            <a:cxnLst/>
            <a:rect l="l" t="t" r="r" b="b"/>
            <a:pathLst>
              <a:path w="257210" h="257210">
                <a:moveTo>
                  <a:pt x="0" y="0"/>
                </a:moveTo>
                <a:lnTo>
                  <a:pt x="257210" y="0"/>
                </a:lnTo>
                <a:lnTo>
                  <a:pt x="257210" y="257210"/>
                </a:lnTo>
                <a:lnTo>
                  <a:pt x="0" y="257210"/>
                </a:lnTo>
                <a:lnTo>
                  <a:pt x="0" y="0"/>
                </a:lnTo>
                <a:close/>
              </a:path>
            </a:pathLst>
          </a:custGeom>
          <a:blipFill>
            <a:blip>
              <a:extLst>
                <a:ext uri="{96DAC541-7B7A-43D3-8B79-37D633B846F1}">
                  <asvg:svgBlip xmlns:asvg="http://schemas.microsoft.com/office/drawing/2016/SVG/main" r:embed="rId37"/>
                </a:ext>
              </a:extLst>
            </a:blip>
            <a:stretch>
              <a:fillRect/>
            </a:stretch>
          </a:blipFill>
        </p:spPr>
        <p:txBody>
          <a:bodyPr/>
          <a:lstStyle/>
          <a:p>
            <a:endParaRPr lang="nl-NL"/>
          </a:p>
        </p:txBody>
      </p:sp>
      <p:sp>
        <p:nvSpPr>
          <p:cNvPr id="135" name="Freeform 135"/>
          <p:cNvSpPr/>
          <p:nvPr/>
        </p:nvSpPr>
        <p:spPr>
          <a:xfrm>
            <a:off x="3314261" y="4937899"/>
            <a:ext cx="257210" cy="257210"/>
          </a:xfrm>
          <a:custGeom>
            <a:avLst/>
            <a:gdLst/>
            <a:ahLst/>
            <a:cxnLst/>
            <a:rect l="l" t="t" r="r" b="b"/>
            <a:pathLst>
              <a:path w="257210" h="257210">
                <a:moveTo>
                  <a:pt x="0" y="0"/>
                </a:moveTo>
                <a:lnTo>
                  <a:pt x="257209" y="0"/>
                </a:lnTo>
                <a:lnTo>
                  <a:pt x="257209" y="257210"/>
                </a:lnTo>
                <a:lnTo>
                  <a:pt x="0" y="257210"/>
                </a:lnTo>
                <a:lnTo>
                  <a:pt x="0" y="0"/>
                </a:lnTo>
                <a:close/>
              </a:path>
            </a:pathLst>
          </a:custGeom>
          <a:blipFill>
            <a:blip>
              <a:extLst>
                <a:ext uri="{96DAC541-7B7A-43D3-8B79-37D633B846F1}">
                  <asvg:svgBlip xmlns:asvg="http://schemas.microsoft.com/office/drawing/2016/SVG/main" r:embed="rId38"/>
                </a:ext>
              </a:extLst>
            </a:blip>
            <a:stretch>
              <a:fillRect/>
            </a:stretch>
          </a:blipFill>
        </p:spPr>
        <p:txBody>
          <a:bodyPr/>
          <a:lstStyle/>
          <a:p>
            <a:endParaRPr lang="nl-NL"/>
          </a:p>
        </p:txBody>
      </p:sp>
      <p:sp>
        <p:nvSpPr>
          <p:cNvPr id="136" name="Freeform 136"/>
          <p:cNvSpPr/>
          <p:nvPr/>
        </p:nvSpPr>
        <p:spPr>
          <a:xfrm>
            <a:off x="4705270" y="4937899"/>
            <a:ext cx="257210" cy="257210"/>
          </a:xfrm>
          <a:custGeom>
            <a:avLst/>
            <a:gdLst/>
            <a:ahLst/>
            <a:cxnLst/>
            <a:rect l="l" t="t" r="r" b="b"/>
            <a:pathLst>
              <a:path w="257210" h="257210">
                <a:moveTo>
                  <a:pt x="0" y="0"/>
                </a:moveTo>
                <a:lnTo>
                  <a:pt x="257210" y="0"/>
                </a:lnTo>
                <a:lnTo>
                  <a:pt x="257210" y="257210"/>
                </a:lnTo>
                <a:lnTo>
                  <a:pt x="0" y="257210"/>
                </a:lnTo>
                <a:lnTo>
                  <a:pt x="0" y="0"/>
                </a:lnTo>
                <a:close/>
              </a:path>
            </a:pathLst>
          </a:custGeom>
          <a:blipFill>
            <a:blip>
              <a:extLst>
                <a:ext uri="{96DAC541-7B7A-43D3-8B79-37D633B846F1}">
                  <asvg:svgBlip xmlns:asvg="http://schemas.microsoft.com/office/drawing/2016/SVG/main" r:embed="rId39"/>
                </a:ext>
              </a:extLst>
            </a:blip>
            <a:stretch>
              <a:fillRect/>
            </a:stretch>
          </a:blipFill>
        </p:spPr>
        <p:txBody>
          <a:bodyPr/>
          <a:lstStyle/>
          <a:p>
            <a:endParaRPr lang="nl-NL"/>
          </a:p>
        </p:txBody>
      </p:sp>
      <p:sp>
        <p:nvSpPr>
          <p:cNvPr id="137" name="Freeform 137"/>
          <p:cNvSpPr/>
          <p:nvPr/>
        </p:nvSpPr>
        <p:spPr>
          <a:xfrm>
            <a:off x="6090207" y="4937899"/>
            <a:ext cx="257210" cy="257210"/>
          </a:xfrm>
          <a:custGeom>
            <a:avLst/>
            <a:gdLst/>
            <a:ahLst/>
            <a:cxnLst/>
            <a:rect l="l" t="t" r="r" b="b"/>
            <a:pathLst>
              <a:path w="257210" h="257210">
                <a:moveTo>
                  <a:pt x="0" y="0"/>
                </a:moveTo>
                <a:lnTo>
                  <a:pt x="257210" y="0"/>
                </a:lnTo>
                <a:lnTo>
                  <a:pt x="257210" y="257210"/>
                </a:lnTo>
                <a:lnTo>
                  <a:pt x="0" y="257210"/>
                </a:lnTo>
                <a:lnTo>
                  <a:pt x="0" y="0"/>
                </a:lnTo>
                <a:close/>
              </a:path>
            </a:pathLst>
          </a:custGeom>
          <a:blipFill>
            <a:blip>
              <a:extLst>
                <a:ext uri="{96DAC541-7B7A-43D3-8B79-37D633B846F1}">
                  <asvg:svgBlip xmlns:asvg="http://schemas.microsoft.com/office/drawing/2016/SVG/main" r:embed="rId40"/>
                </a:ext>
              </a:extLst>
            </a:blip>
            <a:stretch>
              <a:fillRect/>
            </a:stretch>
          </a:blipFill>
        </p:spPr>
        <p:txBody>
          <a:bodyPr/>
          <a:lstStyle/>
          <a:p>
            <a:endParaRPr lang="nl-NL"/>
          </a:p>
        </p:txBody>
      </p:sp>
      <p:sp>
        <p:nvSpPr>
          <p:cNvPr id="138" name="Freeform 138"/>
          <p:cNvSpPr/>
          <p:nvPr/>
        </p:nvSpPr>
        <p:spPr>
          <a:xfrm>
            <a:off x="5418908" y="1699412"/>
            <a:ext cx="302769" cy="216893"/>
          </a:xfrm>
          <a:custGeom>
            <a:avLst/>
            <a:gdLst/>
            <a:ahLst/>
            <a:cxnLst/>
            <a:rect l="l" t="t" r="r" b="b"/>
            <a:pathLst>
              <a:path w="302769" h="216893">
                <a:moveTo>
                  <a:pt x="0" y="0"/>
                </a:moveTo>
                <a:lnTo>
                  <a:pt x="302769" y="0"/>
                </a:lnTo>
                <a:lnTo>
                  <a:pt x="302769" y="216893"/>
                </a:lnTo>
                <a:lnTo>
                  <a:pt x="0" y="216893"/>
                </a:lnTo>
                <a:lnTo>
                  <a:pt x="0" y="0"/>
                </a:lnTo>
                <a:close/>
              </a:path>
            </a:pathLst>
          </a:custGeom>
          <a:blipFill>
            <a:blip>
              <a:extLst>
                <a:ext uri="{96DAC541-7B7A-43D3-8B79-37D633B846F1}">
                  <asvg:svgBlip xmlns:asvg="http://schemas.microsoft.com/office/drawing/2016/SVG/main" r:embed="rId41"/>
                </a:ext>
              </a:extLst>
            </a:blip>
            <a:stretch>
              <a:fillRect/>
            </a:stretch>
          </a:blipFill>
        </p:spPr>
        <p:txBody>
          <a:bodyPr/>
          <a:lstStyle/>
          <a:p>
            <a:endParaRPr lang="nl-NL"/>
          </a:p>
        </p:txBody>
      </p:sp>
      <p:sp>
        <p:nvSpPr>
          <p:cNvPr id="139" name="AutoShape 139"/>
          <p:cNvSpPr/>
          <p:nvPr/>
        </p:nvSpPr>
        <p:spPr>
          <a:xfrm>
            <a:off x="5836765" y="1996045"/>
            <a:ext cx="1255385" cy="0"/>
          </a:xfrm>
          <a:prstGeom prst="line">
            <a:avLst/>
          </a:prstGeom>
          <a:ln w="9525" cap="flat">
            <a:solidFill>
              <a:srgbClr val="D9D9D9"/>
            </a:solidFill>
            <a:prstDash val="solid"/>
            <a:headEnd type="none" w="sm" len="sm"/>
            <a:tailEnd type="none" w="sm" len="sm"/>
          </a:ln>
        </p:spPr>
        <p:txBody>
          <a:bodyPr/>
          <a:lstStyle/>
          <a:p>
            <a:endParaRPr lang="nl-NL"/>
          </a:p>
        </p:txBody>
      </p:sp>
      <p:sp>
        <p:nvSpPr>
          <p:cNvPr id="140" name="AutoShape 140"/>
          <p:cNvSpPr/>
          <p:nvPr/>
        </p:nvSpPr>
        <p:spPr>
          <a:xfrm flipV="1">
            <a:off x="5811712" y="2372851"/>
            <a:ext cx="1266580" cy="4762"/>
          </a:xfrm>
          <a:prstGeom prst="line">
            <a:avLst/>
          </a:prstGeom>
          <a:ln w="9525" cap="flat">
            <a:solidFill>
              <a:srgbClr val="D9D9D9"/>
            </a:solidFill>
            <a:prstDash val="solid"/>
            <a:headEnd type="none" w="sm" len="sm"/>
            <a:tailEnd type="none" w="sm" len="sm"/>
          </a:ln>
        </p:spPr>
        <p:txBody>
          <a:bodyPr/>
          <a:lstStyle/>
          <a:p>
            <a:endParaRPr lang="nl-NL"/>
          </a:p>
        </p:txBody>
      </p:sp>
      <p:sp>
        <p:nvSpPr>
          <p:cNvPr id="141" name="AutoShape 141"/>
          <p:cNvSpPr/>
          <p:nvPr/>
        </p:nvSpPr>
        <p:spPr>
          <a:xfrm>
            <a:off x="5820854" y="2845141"/>
            <a:ext cx="1271296" cy="0"/>
          </a:xfrm>
          <a:prstGeom prst="line">
            <a:avLst/>
          </a:prstGeom>
          <a:ln w="9525" cap="flat">
            <a:solidFill>
              <a:srgbClr val="D9D9D9"/>
            </a:solidFill>
            <a:prstDash val="solid"/>
            <a:headEnd type="none" w="sm" len="sm"/>
            <a:tailEnd type="none" w="sm" len="sm"/>
          </a:ln>
        </p:spPr>
        <p:txBody>
          <a:bodyPr/>
          <a:lstStyle/>
          <a:p>
            <a:endParaRPr lang="nl-NL"/>
          </a:p>
        </p:txBody>
      </p:sp>
      <p:sp>
        <p:nvSpPr>
          <p:cNvPr id="142" name="AutoShape 142"/>
          <p:cNvSpPr/>
          <p:nvPr/>
        </p:nvSpPr>
        <p:spPr>
          <a:xfrm flipV="1">
            <a:off x="3573594" y="2468539"/>
            <a:ext cx="0" cy="928955"/>
          </a:xfrm>
          <a:prstGeom prst="line">
            <a:avLst/>
          </a:prstGeom>
          <a:ln w="9525" cap="flat">
            <a:solidFill>
              <a:srgbClr val="D9D9D9"/>
            </a:solidFill>
            <a:prstDash val="solid"/>
            <a:headEnd type="none" w="sm" len="sm"/>
            <a:tailEnd type="none" w="sm" len="sm"/>
          </a:ln>
        </p:spPr>
        <p:txBody>
          <a:bodyPr/>
          <a:lstStyle/>
          <a:p>
            <a:endParaRPr lang="nl-NL"/>
          </a:p>
        </p:txBody>
      </p:sp>
      <p:sp>
        <p:nvSpPr>
          <p:cNvPr id="143" name="AutoShape 143"/>
          <p:cNvSpPr/>
          <p:nvPr/>
        </p:nvSpPr>
        <p:spPr>
          <a:xfrm flipV="1">
            <a:off x="4375592" y="2454833"/>
            <a:ext cx="0" cy="928955"/>
          </a:xfrm>
          <a:prstGeom prst="line">
            <a:avLst/>
          </a:prstGeom>
          <a:ln w="9525" cap="flat">
            <a:solidFill>
              <a:srgbClr val="D9D9D9"/>
            </a:solidFill>
            <a:prstDash val="solid"/>
            <a:headEnd type="none" w="sm" len="sm"/>
            <a:tailEnd type="none" w="sm" len="sm"/>
          </a:ln>
        </p:spPr>
        <p:txBody>
          <a:bodyPr/>
          <a:lstStyle/>
          <a:p>
            <a:endParaRPr lang="nl-NL"/>
          </a:p>
        </p:txBody>
      </p:sp>
      <p:sp>
        <p:nvSpPr>
          <p:cNvPr id="144" name="AutoShape 144"/>
          <p:cNvSpPr/>
          <p:nvPr/>
        </p:nvSpPr>
        <p:spPr>
          <a:xfrm>
            <a:off x="577507" y="5685079"/>
            <a:ext cx="1117810" cy="0"/>
          </a:xfrm>
          <a:prstGeom prst="line">
            <a:avLst/>
          </a:prstGeom>
          <a:ln w="9525" cap="flat">
            <a:solidFill>
              <a:srgbClr val="D9D9D9"/>
            </a:solidFill>
            <a:prstDash val="solid"/>
            <a:headEnd type="none" w="sm" len="sm"/>
            <a:tailEnd type="none" w="sm" len="sm"/>
          </a:ln>
        </p:spPr>
        <p:txBody>
          <a:bodyPr/>
          <a:lstStyle/>
          <a:p>
            <a:endParaRPr lang="nl-NL"/>
          </a:p>
        </p:txBody>
      </p:sp>
      <p:sp>
        <p:nvSpPr>
          <p:cNvPr id="145" name="AutoShape 145"/>
          <p:cNvSpPr/>
          <p:nvPr/>
        </p:nvSpPr>
        <p:spPr>
          <a:xfrm>
            <a:off x="1949345" y="5689842"/>
            <a:ext cx="1117810" cy="0"/>
          </a:xfrm>
          <a:prstGeom prst="line">
            <a:avLst/>
          </a:prstGeom>
          <a:ln w="9525" cap="flat">
            <a:solidFill>
              <a:srgbClr val="D9D9D9"/>
            </a:solidFill>
            <a:prstDash val="solid"/>
            <a:headEnd type="none" w="sm" len="sm"/>
            <a:tailEnd type="none" w="sm" len="sm"/>
          </a:ln>
        </p:spPr>
        <p:txBody>
          <a:bodyPr/>
          <a:lstStyle/>
          <a:p>
            <a:endParaRPr lang="nl-NL"/>
          </a:p>
        </p:txBody>
      </p:sp>
      <p:sp>
        <p:nvSpPr>
          <p:cNvPr id="146" name="AutoShape 146"/>
          <p:cNvSpPr/>
          <p:nvPr/>
        </p:nvSpPr>
        <p:spPr>
          <a:xfrm>
            <a:off x="3336852" y="5675141"/>
            <a:ext cx="1117810" cy="0"/>
          </a:xfrm>
          <a:prstGeom prst="line">
            <a:avLst/>
          </a:prstGeom>
          <a:ln w="9525" cap="flat">
            <a:solidFill>
              <a:srgbClr val="D9D9D9"/>
            </a:solidFill>
            <a:prstDash val="solid"/>
            <a:headEnd type="none" w="sm" len="sm"/>
            <a:tailEnd type="none" w="sm" len="sm"/>
          </a:ln>
        </p:spPr>
        <p:txBody>
          <a:bodyPr/>
          <a:lstStyle/>
          <a:p>
            <a:endParaRPr lang="nl-NL"/>
          </a:p>
        </p:txBody>
      </p:sp>
      <p:sp>
        <p:nvSpPr>
          <p:cNvPr id="147" name="AutoShape 147"/>
          <p:cNvSpPr/>
          <p:nvPr/>
        </p:nvSpPr>
        <p:spPr>
          <a:xfrm>
            <a:off x="4680180" y="5679904"/>
            <a:ext cx="1117810" cy="0"/>
          </a:xfrm>
          <a:prstGeom prst="line">
            <a:avLst/>
          </a:prstGeom>
          <a:ln w="9525" cap="flat">
            <a:solidFill>
              <a:srgbClr val="D9D9D9"/>
            </a:solidFill>
            <a:prstDash val="solid"/>
            <a:headEnd type="none" w="sm" len="sm"/>
            <a:tailEnd type="none" w="sm" len="sm"/>
          </a:ln>
        </p:spPr>
        <p:txBody>
          <a:bodyPr/>
          <a:lstStyle/>
          <a:p>
            <a:endParaRPr lang="nl-NL"/>
          </a:p>
        </p:txBody>
      </p:sp>
      <p:sp>
        <p:nvSpPr>
          <p:cNvPr id="148" name="AutoShape 148"/>
          <p:cNvSpPr/>
          <p:nvPr/>
        </p:nvSpPr>
        <p:spPr>
          <a:xfrm>
            <a:off x="6023620" y="5670379"/>
            <a:ext cx="1117810" cy="0"/>
          </a:xfrm>
          <a:prstGeom prst="line">
            <a:avLst/>
          </a:prstGeom>
          <a:ln w="9525" cap="flat">
            <a:solidFill>
              <a:srgbClr val="D9D9D9"/>
            </a:solidFill>
            <a:prstDash val="solid"/>
            <a:headEnd type="none" w="sm" len="sm"/>
            <a:tailEnd type="none" w="sm" len="sm"/>
          </a:ln>
        </p:spPr>
        <p:txBody>
          <a:bodyPr/>
          <a:lstStyle/>
          <a:p>
            <a:endParaRPr lang="nl-NL"/>
          </a:p>
        </p:txBody>
      </p:sp>
      <p:sp>
        <p:nvSpPr>
          <p:cNvPr id="149" name="Freeform 149"/>
          <p:cNvSpPr/>
          <p:nvPr/>
        </p:nvSpPr>
        <p:spPr>
          <a:xfrm>
            <a:off x="1944246" y="6084000"/>
            <a:ext cx="252000" cy="180524"/>
          </a:xfrm>
          <a:custGeom>
            <a:avLst/>
            <a:gdLst/>
            <a:ahLst/>
            <a:cxnLst/>
            <a:rect l="l" t="t" r="r" b="b"/>
            <a:pathLst>
              <a:path w="252000" h="180524">
                <a:moveTo>
                  <a:pt x="0" y="0"/>
                </a:moveTo>
                <a:lnTo>
                  <a:pt x="252000" y="0"/>
                </a:lnTo>
                <a:lnTo>
                  <a:pt x="252000" y="180524"/>
                </a:lnTo>
                <a:lnTo>
                  <a:pt x="0" y="180524"/>
                </a:lnTo>
                <a:lnTo>
                  <a:pt x="0" y="0"/>
                </a:lnTo>
                <a:close/>
              </a:path>
            </a:pathLst>
          </a:custGeom>
          <a:blipFill>
            <a:blip>
              <a:extLst>
                <a:ext uri="{96DAC541-7B7A-43D3-8B79-37D633B846F1}">
                  <asvg:svgBlip xmlns:asvg="http://schemas.microsoft.com/office/drawing/2016/SVG/main" r:embed="rId42"/>
                </a:ext>
              </a:extLst>
            </a:blip>
            <a:stretch>
              <a:fillRect/>
            </a:stretch>
          </a:blipFill>
        </p:spPr>
        <p:txBody>
          <a:bodyPr/>
          <a:lstStyle/>
          <a:p>
            <a:endParaRPr lang="nl-NL"/>
          </a:p>
        </p:txBody>
      </p:sp>
      <p:sp>
        <p:nvSpPr>
          <p:cNvPr id="150" name="AutoShape 150"/>
          <p:cNvSpPr/>
          <p:nvPr/>
        </p:nvSpPr>
        <p:spPr>
          <a:xfrm>
            <a:off x="360000" y="8285575"/>
            <a:ext cx="2458981" cy="0"/>
          </a:xfrm>
          <a:prstGeom prst="line">
            <a:avLst/>
          </a:prstGeom>
          <a:ln w="9525" cap="flat">
            <a:solidFill>
              <a:srgbClr val="D9D9D9"/>
            </a:solidFill>
            <a:prstDash val="solid"/>
            <a:headEnd type="none" w="sm" len="sm"/>
            <a:tailEnd type="none" w="sm" len="sm"/>
          </a:ln>
        </p:spPr>
        <p:txBody>
          <a:bodyPr/>
          <a:lstStyle/>
          <a:p>
            <a:endParaRPr lang="nl-NL"/>
          </a:p>
        </p:txBody>
      </p:sp>
      <p:sp>
        <p:nvSpPr>
          <p:cNvPr id="151" name="AutoShape 151"/>
          <p:cNvSpPr/>
          <p:nvPr/>
        </p:nvSpPr>
        <p:spPr>
          <a:xfrm flipV="1">
            <a:off x="4765294" y="8285575"/>
            <a:ext cx="2614706" cy="0"/>
          </a:xfrm>
          <a:prstGeom prst="line">
            <a:avLst/>
          </a:prstGeom>
          <a:ln w="9525" cap="flat">
            <a:solidFill>
              <a:srgbClr val="D9D9D9"/>
            </a:solidFill>
            <a:prstDash val="solid"/>
            <a:headEnd type="none" w="sm" len="sm"/>
            <a:tailEnd type="none" w="sm" len="sm"/>
          </a:ln>
        </p:spPr>
        <p:txBody>
          <a:bodyPr/>
          <a:lstStyle/>
          <a:p>
            <a:endParaRPr lang="nl-NL"/>
          </a:p>
        </p:txBody>
      </p:sp>
      <p:grpSp>
        <p:nvGrpSpPr>
          <p:cNvPr id="152" name="Group 152"/>
          <p:cNvGrpSpPr/>
          <p:nvPr/>
        </p:nvGrpSpPr>
        <p:grpSpPr>
          <a:xfrm>
            <a:off x="360000" y="8374131"/>
            <a:ext cx="1260000" cy="1382330"/>
            <a:chOff x="0" y="0"/>
            <a:chExt cx="451556" cy="495396"/>
          </a:xfrm>
        </p:grpSpPr>
        <p:sp>
          <p:nvSpPr>
            <p:cNvPr id="153" name="Freeform 153"/>
            <p:cNvSpPr/>
            <p:nvPr/>
          </p:nvSpPr>
          <p:spPr>
            <a:xfrm>
              <a:off x="0" y="0"/>
              <a:ext cx="451556" cy="495396"/>
            </a:xfrm>
            <a:custGeom>
              <a:avLst/>
              <a:gdLst/>
              <a:ahLst/>
              <a:cxnLst/>
              <a:rect l="l" t="t" r="r" b="b"/>
              <a:pathLst>
                <a:path w="451556" h="495396">
                  <a:moveTo>
                    <a:pt x="36866" y="0"/>
                  </a:moveTo>
                  <a:lnTo>
                    <a:pt x="414689" y="0"/>
                  </a:lnTo>
                  <a:cubicBezTo>
                    <a:pt x="424467" y="0"/>
                    <a:pt x="433844" y="3884"/>
                    <a:pt x="440758" y="10798"/>
                  </a:cubicBezTo>
                  <a:cubicBezTo>
                    <a:pt x="447671" y="17712"/>
                    <a:pt x="451556" y="27089"/>
                    <a:pt x="451556" y="36866"/>
                  </a:cubicBezTo>
                  <a:lnTo>
                    <a:pt x="451556" y="458529"/>
                  </a:lnTo>
                  <a:cubicBezTo>
                    <a:pt x="451556" y="468307"/>
                    <a:pt x="447671" y="477684"/>
                    <a:pt x="440758" y="484598"/>
                  </a:cubicBezTo>
                  <a:cubicBezTo>
                    <a:pt x="433844" y="491512"/>
                    <a:pt x="424467" y="495396"/>
                    <a:pt x="414689" y="495396"/>
                  </a:cubicBezTo>
                  <a:lnTo>
                    <a:pt x="36866" y="495396"/>
                  </a:lnTo>
                  <a:cubicBezTo>
                    <a:pt x="27089" y="495396"/>
                    <a:pt x="17712" y="491512"/>
                    <a:pt x="10798" y="484598"/>
                  </a:cubicBezTo>
                  <a:cubicBezTo>
                    <a:pt x="3884" y="477684"/>
                    <a:pt x="0" y="468307"/>
                    <a:pt x="0" y="458529"/>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154" name="TextBox 154"/>
            <p:cNvSpPr txBox="1"/>
            <p:nvPr/>
          </p:nvSpPr>
          <p:spPr>
            <a:xfrm>
              <a:off x="0" y="-38100"/>
              <a:ext cx="451556" cy="533496"/>
            </a:xfrm>
            <a:prstGeom prst="rect">
              <a:avLst/>
            </a:prstGeom>
          </p:spPr>
          <p:txBody>
            <a:bodyPr lIns="50800" tIns="50800" rIns="50800" bIns="50800" rtlCol="0" anchor="ctr"/>
            <a:lstStyle/>
            <a:p>
              <a:pPr algn="ctr">
                <a:lnSpc>
                  <a:spcPts val="1960"/>
                </a:lnSpc>
              </a:pPr>
              <a:endParaRPr/>
            </a:p>
          </p:txBody>
        </p:sp>
      </p:grpSp>
      <p:sp>
        <p:nvSpPr>
          <p:cNvPr id="155" name="TextBox 155"/>
          <p:cNvSpPr txBox="1"/>
          <p:nvPr/>
        </p:nvSpPr>
        <p:spPr>
          <a:xfrm>
            <a:off x="3420000" y="9224514"/>
            <a:ext cx="924554" cy="145711"/>
          </a:xfrm>
          <a:prstGeom prst="rect">
            <a:avLst/>
          </a:prstGeom>
        </p:spPr>
        <p:txBody>
          <a:bodyPr lIns="0" tIns="0" rIns="0" bIns="0" rtlCol="0" anchor="t">
            <a:spAutoFit/>
          </a:bodyPr>
          <a:lstStyle/>
          <a:p>
            <a:pPr algn="ctr">
              <a:lnSpc>
                <a:spcPts val="1155"/>
              </a:lnSpc>
            </a:pPr>
            <a:r>
              <a:rPr lang="en-US" sz="849" b="1">
                <a:solidFill>
                  <a:srgbClr val="253861"/>
                </a:solidFill>
                <a:latin typeface="Roboto Bold"/>
                <a:ea typeface="Roboto Bold"/>
                <a:cs typeface="Roboto Bold"/>
                <a:sym typeface="Roboto Bold"/>
              </a:rPr>
              <a:t>Zorgmedewerker</a:t>
            </a:r>
          </a:p>
        </p:txBody>
      </p:sp>
      <p:sp>
        <p:nvSpPr>
          <p:cNvPr id="156" name="TextBox 156"/>
          <p:cNvSpPr txBox="1"/>
          <p:nvPr/>
        </p:nvSpPr>
        <p:spPr>
          <a:xfrm>
            <a:off x="4860000" y="9224514"/>
            <a:ext cx="848034" cy="145711"/>
          </a:xfrm>
          <a:prstGeom prst="rect">
            <a:avLst/>
          </a:prstGeom>
        </p:spPr>
        <p:txBody>
          <a:bodyPr lIns="0" tIns="0" rIns="0" bIns="0" rtlCol="0" anchor="t">
            <a:spAutoFit/>
          </a:bodyPr>
          <a:lstStyle/>
          <a:p>
            <a:pPr algn="ctr">
              <a:lnSpc>
                <a:spcPts val="1155"/>
              </a:lnSpc>
            </a:pPr>
            <a:r>
              <a:rPr lang="en-US" sz="849" b="1">
                <a:solidFill>
                  <a:srgbClr val="253861"/>
                </a:solidFill>
                <a:latin typeface="Roboto Bold"/>
                <a:ea typeface="Roboto Bold"/>
                <a:cs typeface="Roboto Bold"/>
                <a:sym typeface="Roboto Bold"/>
              </a:rPr>
              <a:t>Communicatie</a:t>
            </a:r>
          </a:p>
        </p:txBody>
      </p:sp>
      <p:sp>
        <p:nvSpPr>
          <p:cNvPr id="157" name="TextBox 157"/>
          <p:cNvSpPr txBox="1"/>
          <p:nvPr/>
        </p:nvSpPr>
        <p:spPr>
          <a:xfrm>
            <a:off x="6300000" y="9224514"/>
            <a:ext cx="941616" cy="145711"/>
          </a:xfrm>
          <a:prstGeom prst="rect">
            <a:avLst/>
          </a:prstGeom>
        </p:spPr>
        <p:txBody>
          <a:bodyPr lIns="0" tIns="0" rIns="0" bIns="0" rtlCol="0" anchor="t">
            <a:spAutoFit/>
          </a:bodyPr>
          <a:lstStyle/>
          <a:p>
            <a:pPr algn="ctr">
              <a:lnSpc>
                <a:spcPts val="1155"/>
              </a:lnSpc>
            </a:pPr>
            <a:r>
              <a:rPr lang="en-US" sz="849" b="1">
                <a:solidFill>
                  <a:srgbClr val="253861"/>
                </a:solidFill>
                <a:latin typeface="Roboto Bold"/>
                <a:ea typeface="Roboto Bold"/>
                <a:cs typeface="Roboto Bold"/>
                <a:sym typeface="Roboto Bold"/>
              </a:rPr>
              <a:t>Locatiemanager</a:t>
            </a:r>
          </a:p>
        </p:txBody>
      </p:sp>
      <p:sp>
        <p:nvSpPr>
          <p:cNvPr id="158" name="TextBox 158"/>
          <p:cNvSpPr txBox="1"/>
          <p:nvPr/>
        </p:nvSpPr>
        <p:spPr>
          <a:xfrm>
            <a:off x="3368246" y="9415687"/>
            <a:ext cx="1049221" cy="287574"/>
          </a:xfrm>
          <a:prstGeom prst="rect">
            <a:avLst/>
          </a:prstGeom>
        </p:spPr>
        <p:txBody>
          <a:bodyPr lIns="0" tIns="0" rIns="0" bIns="0" rtlCol="0" anchor="t">
            <a:spAutoFit/>
          </a:bodyPr>
          <a:lstStyle/>
          <a:p>
            <a:pPr algn="ctr">
              <a:lnSpc>
                <a:spcPts val="1106"/>
              </a:lnSpc>
            </a:pPr>
            <a:r>
              <a:rPr lang="en-US" sz="813">
                <a:solidFill>
                  <a:srgbClr val="253861"/>
                </a:solidFill>
                <a:latin typeface="Roboto"/>
                <a:ea typeface="Roboto"/>
                <a:cs typeface="Roboto"/>
                <a:sym typeface="Roboto"/>
              </a:rPr>
              <a:t>uitvoeren, signaleren, bespreken</a:t>
            </a:r>
          </a:p>
        </p:txBody>
      </p:sp>
      <p:sp>
        <p:nvSpPr>
          <p:cNvPr id="159" name="TextBox 159"/>
          <p:cNvSpPr txBox="1"/>
          <p:nvPr/>
        </p:nvSpPr>
        <p:spPr>
          <a:xfrm>
            <a:off x="4845831" y="9383864"/>
            <a:ext cx="932717" cy="287574"/>
          </a:xfrm>
          <a:prstGeom prst="rect">
            <a:avLst/>
          </a:prstGeom>
        </p:spPr>
        <p:txBody>
          <a:bodyPr lIns="0" tIns="0" rIns="0" bIns="0" rtlCol="0" anchor="t">
            <a:spAutoFit/>
          </a:bodyPr>
          <a:lstStyle/>
          <a:p>
            <a:pPr algn="ctr">
              <a:lnSpc>
                <a:spcPts val="1106"/>
              </a:lnSpc>
            </a:pPr>
            <a:r>
              <a:rPr lang="en-US" sz="813">
                <a:solidFill>
                  <a:srgbClr val="253861"/>
                </a:solidFill>
                <a:latin typeface="Roboto"/>
                <a:ea typeface="Roboto"/>
                <a:cs typeface="Roboto"/>
                <a:sym typeface="Roboto"/>
              </a:rPr>
              <a:t>interne informatie en posters </a:t>
            </a:r>
          </a:p>
        </p:txBody>
      </p:sp>
      <p:sp>
        <p:nvSpPr>
          <p:cNvPr id="160" name="TextBox 160"/>
          <p:cNvSpPr txBox="1"/>
          <p:nvPr/>
        </p:nvSpPr>
        <p:spPr>
          <a:xfrm>
            <a:off x="6342825" y="9415687"/>
            <a:ext cx="932717" cy="287574"/>
          </a:xfrm>
          <a:prstGeom prst="rect">
            <a:avLst/>
          </a:prstGeom>
        </p:spPr>
        <p:txBody>
          <a:bodyPr lIns="0" tIns="0" rIns="0" bIns="0" rtlCol="0" anchor="t">
            <a:spAutoFit/>
          </a:bodyPr>
          <a:lstStyle/>
          <a:p>
            <a:pPr algn="ctr">
              <a:lnSpc>
                <a:spcPts val="1106"/>
              </a:lnSpc>
            </a:pPr>
            <a:r>
              <a:rPr lang="en-US" sz="813">
                <a:solidFill>
                  <a:srgbClr val="253861"/>
                </a:solidFill>
                <a:latin typeface="Roboto"/>
                <a:ea typeface="Roboto"/>
                <a:cs typeface="Roboto"/>
                <a:sym typeface="Roboto"/>
              </a:rPr>
              <a:t>besluitvorming en middelen</a:t>
            </a:r>
          </a:p>
        </p:txBody>
      </p:sp>
      <p:grpSp>
        <p:nvGrpSpPr>
          <p:cNvPr id="161" name="Group 161"/>
          <p:cNvGrpSpPr/>
          <p:nvPr/>
        </p:nvGrpSpPr>
        <p:grpSpPr>
          <a:xfrm>
            <a:off x="2030816" y="8471312"/>
            <a:ext cx="759002" cy="759002"/>
            <a:chOff x="0" y="0"/>
            <a:chExt cx="812800" cy="812800"/>
          </a:xfrm>
        </p:grpSpPr>
        <p:sp>
          <p:nvSpPr>
            <p:cNvPr id="162" name="Freeform 1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A9DC">
                <a:alpha val="26667"/>
              </a:srgbClr>
            </a:solidFill>
          </p:spPr>
          <p:txBody>
            <a:bodyPr/>
            <a:lstStyle/>
            <a:p>
              <a:endParaRPr lang="nl-NL"/>
            </a:p>
          </p:txBody>
        </p:sp>
        <p:sp>
          <p:nvSpPr>
            <p:cNvPr id="163" name="TextBox 163"/>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64" name="Group 164"/>
          <p:cNvGrpSpPr/>
          <p:nvPr/>
        </p:nvGrpSpPr>
        <p:grpSpPr>
          <a:xfrm>
            <a:off x="3511962" y="8484562"/>
            <a:ext cx="759002" cy="759002"/>
            <a:chOff x="0" y="0"/>
            <a:chExt cx="812800" cy="812800"/>
          </a:xfrm>
        </p:grpSpPr>
        <p:sp>
          <p:nvSpPr>
            <p:cNvPr id="165" name="Freeform 1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alpha val="26667"/>
              </a:srgbClr>
            </a:solidFill>
          </p:spPr>
          <p:txBody>
            <a:bodyPr/>
            <a:lstStyle/>
            <a:p>
              <a:endParaRPr lang="nl-NL"/>
            </a:p>
          </p:txBody>
        </p:sp>
        <p:sp>
          <p:nvSpPr>
            <p:cNvPr id="166" name="TextBox 166"/>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67" name="Group 167"/>
          <p:cNvGrpSpPr/>
          <p:nvPr/>
        </p:nvGrpSpPr>
        <p:grpSpPr>
          <a:xfrm>
            <a:off x="4923290" y="8484562"/>
            <a:ext cx="759002" cy="759002"/>
            <a:chOff x="0" y="0"/>
            <a:chExt cx="812800" cy="812800"/>
          </a:xfrm>
        </p:grpSpPr>
        <p:sp>
          <p:nvSpPr>
            <p:cNvPr id="168" name="Freeform 1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9200">
                <a:alpha val="26667"/>
              </a:srgbClr>
            </a:solidFill>
          </p:spPr>
          <p:txBody>
            <a:bodyPr/>
            <a:lstStyle/>
            <a:p>
              <a:endParaRPr lang="nl-NL"/>
            </a:p>
          </p:txBody>
        </p:sp>
        <p:sp>
          <p:nvSpPr>
            <p:cNvPr id="169" name="TextBox 169"/>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70" name="Group 170"/>
          <p:cNvGrpSpPr/>
          <p:nvPr/>
        </p:nvGrpSpPr>
        <p:grpSpPr>
          <a:xfrm>
            <a:off x="6368093" y="8471312"/>
            <a:ext cx="759002" cy="759002"/>
            <a:chOff x="0" y="0"/>
            <a:chExt cx="812800" cy="812800"/>
          </a:xfrm>
        </p:grpSpPr>
        <p:sp>
          <p:nvSpPr>
            <p:cNvPr id="171" name="Freeform 1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1B81">
                <a:alpha val="26667"/>
              </a:srgbClr>
            </a:solidFill>
          </p:spPr>
          <p:txBody>
            <a:bodyPr/>
            <a:lstStyle/>
            <a:p>
              <a:endParaRPr lang="nl-NL"/>
            </a:p>
          </p:txBody>
        </p:sp>
        <p:sp>
          <p:nvSpPr>
            <p:cNvPr id="172" name="TextBox 172"/>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73" name="Group 173"/>
          <p:cNvGrpSpPr/>
          <p:nvPr/>
        </p:nvGrpSpPr>
        <p:grpSpPr>
          <a:xfrm>
            <a:off x="2062533" y="6192687"/>
            <a:ext cx="50434" cy="45849"/>
            <a:chOff x="0" y="0"/>
            <a:chExt cx="698500" cy="635000"/>
          </a:xfrm>
        </p:grpSpPr>
        <p:sp>
          <p:nvSpPr>
            <p:cNvPr id="174" name="Freeform 174"/>
            <p:cNvSpPr/>
            <p:nvPr/>
          </p:nvSpPr>
          <p:spPr>
            <a:xfrm>
              <a:off x="0" y="0"/>
              <a:ext cx="698500" cy="635000"/>
            </a:xfrm>
            <a:custGeom>
              <a:avLst/>
              <a:gdLst/>
              <a:ahLst/>
              <a:cxnLst/>
              <a:rect l="l" t="t" r="r" b="b"/>
              <a:pathLst>
                <a:path w="698500" h="635000">
                  <a:moveTo>
                    <a:pt x="689206" y="134181"/>
                  </a:moveTo>
                  <a:cubicBezTo>
                    <a:pt x="667111" y="59151"/>
                    <a:pt x="595785" y="2"/>
                    <a:pt x="511444" y="0"/>
                  </a:cubicBezTo>
                  <a:cubicBezTo>
                    <a:pt x="440633" y="0"/>
                    <a:pt x="379113" y="39955"/>
                    <a:pt x="348013" y="98637"/>
                  </a:cubicBezTo>
                  <a:cubicBezTo>
                    <a:pt x="316913" y="39956"/>
                    <a:pt x="255402" y="2"/>
                    <a:pt x="184593" y="0"/>
                  </a:cubicBezTo>
                  <a:cubicBezTo>
                    <a:pt x="96370" y="0"/>
                    <a:pt x="19208" y="59151"/>
                    <a:pt x="4058" y="145002"/>
                  </a:cubicBezTo>
                  <a:cubicBezTo>
                    <a:pt x="-34360" y="362701"/>
                    <a:pt x="209136" y="533104"/>
                    <a:pt x="348562" y="635000"/>
                  </a:cubicBezTo>
                  <a:cubicBezTo>
                    <a:pt x="477469" y="540791"/>
                    <a:pt x="752380" y="348699"/>
                    <a:pt x="689206" y="134181"/>
                  </a:cubicBezTo>
                  <a:close/>
                </a:path>
              </a:pathLst>
            </a:custGeom>
            <a:solidFill>
              <a:srgbClr val="39A9DC"/>
            </a:solidFill>
          </p:spPr>
          <p:txBody>
            <a:bodyPr/>
            <a:lstStyle/>
            <a:p>
              <a:endParaRPr lang="nl-NL"/>
            </a:p>
          </p:txBody>
        </p:sp>
        <p:sp>
          <p:nvSpPr>
            <p:cNvPr id="175" name="TextBox 175"/>
            <p:cNvSpPr txBox="1"/>
            <p:nvPr/>
          </p:nvSpPr>
          <p:spPr>
            <a:xfrm>
              <a:off x="57150" y="63500"/>
              <a:ext cx="584200" cy="469900"/>
            </a:xfrm>
            <a:prstGeom prst="rect">
              <a:avLst/>
            </a:prstGeom>
          </p:spPr>
          <p:txBody>
            <a:bodyPr lIns="50800" tIns="50800" rIns="50800" bIns="50800" rtlCol="0" anchor="ctr"/>
            <a:lstStyle/>
            <a:p>
              <a:pPr algn="ctr">
                <a:lnSpc>
                  <a:spcPts val="1960"/>
                </a:lnSpc>
              </a:pPr>
              <a:endParaRPr/>
            </a:p>
          </p:txBody>
        </p:sp>
      </p:grpSp>
      <p:grpSp>
        <p:nvGrpSpPr>
          <p:cNvPr id="176" name="Group 176"/>
          <p:cNvGrpSpPr/>
          <p:nvPr/>
        </p:nvGrpSpPr>
        <p:grpSpPr>
          <a:xfrm>
            <a:off x="6111721" y="6653252"/>
            <a:ext cx="216000" cy="216000"/>
            <a:chOff x="0" y="0"/>
            <a:chExt cx="545216" cy="545216"/>
          </a:xfrm>
        </p:grpSpPr>
        <p:sp>
          <p:nvSpPr>
            <p:cNvPr id="177" name="Freeform 177"/>
            <p:cNvSpPr/>
            <p:nvPr/>
          </p:nvSpPr>
          <p:spPr>
            <a:xfrm>
              <a:off x="0" y="0"/>
              <a:ext cx="545216" cy="545216"/>
            </a:xfrm>
            <a:custGeom>
              <a:avLst/>
              <a:gdLst/>
              <a:ahLst/>
              <a:cxnLst/>
              <a:rect l="l" t="t" r="r" b="b"/>
              <a:pathLst>
                <a:path w="545216" h="545216">
                  <a:moveTo>
                    <a:pt x="272608" y="0"/>
                  </a:moveTo>
                  <a:cubicBezTo>
                    <a:pt x="122051" y="0"/>
                    <a:pt x="0" y="122051"/>
                    <a:pt x="0" y="272608"/>
                  </a:cubicBezTo>
                  <a:cubicBezTo>
                    <a:pt x="0" y="423165"/>
                    <a:pt x="122051" y="545216"/>
                    <a:pt x="272608" y="545216"/>
                  </a:cubicBezTo>
                  <a:cubicBezTo>
                    <a:pt x="423165" y="545216"/>
                    <a:pt x="545216" y="423165"/>
                    <a:pt x="545216" y="272608"/>
                  </a:cubicBezTo>
                  <a:cubicBezTo>
                    <a:pt x="545216" y="122051"/>
                    <a:pt x="423165" y="0"/>
                    <a:pt x="272608" y="0"/>
                  </a:cubicBezTo>
                  <a:close/>
                </a:path>
              </a:pathLst>
            </a:custGeom>
            <a:ln w="9525" cap="sq">
              <a:solidFill>
                <a:srgbClr val="951B81"/>
              </a:solidFill>
              <a:prstDash val="solid"/>
              <a:miter/>
            </a:ln>
          </p:spPr>
          <p:txBody>
            <a:bodyPr/>
            <a:lstStyle/>
            <a:p>
              <a:endParaRPr lang="nl-NL"/>
            </a:p>
          </p:txBody>
        </p:sp>
        <p:sp>
          <p:nvSpPr>
            <p:cNvPr id="178" name="TextBox 178"/>
            <p:cNvSpPr txBox="1"/>
            <p:nvPr/>
          </p:nvSpPr>
          <p:spPr>
            <a:xfrm>
              <a:off x="51114" y="13014"/>
              <a:ext cx="442988" cy="481088"/>
            </a:xfrm>
            <a:prstGeom prst="rect">
              <a:avLst/>
            </a:prstGeom>
          </p:spPr>
          <p:txBody>
            <a:bodyPr lIns="50800" tIns="50800" rIns="50800" bIns="50800" rtlCol="0" anchor="ctr"/>
            <a:lstStyle/>
            <a:p>
              <a:pPr algn="ctr">
                <a:lnSpc>
                  <a:spcPts val="1960"/>
                </a:lnSpc>
              </a:pPr>
              <a:endParaRPr/>
            </a:p>
          </p:txBody>
        </p:sp>
      </p:grpSp>
      <p:sp>
        <p:nvSpPr>
          <p:cNvPr id="179" name="TextBox 179"/>
          <p:cNvSpPr txBox="1"/>
          <p:nvPr/>
        </p:nvSpPr>
        <p:spPr>
          <a:xfrm>
            <a:off x="2160000" y="9224514"/>
            <a:ext cx="658817" cy="145711"/>
          </a:xfrm>
          <a:prstGeom prst="rect">
            <a:avLst/>
          </a:prstGeom>
        </p:spPr>
        <p:txBody>
          <a:bodyPr lIns="0" tIns="0" rIns="0" bIns="0" rtlCol="0" anchor="t">
            <a:spAutoFit/>
          </a:bodyPr>
          <a:lstStyle/>
          <a:p>
            <a:pPr algn="ctr">
              <a:lnSpc>
                <a:spcPts val="1155"/>
              </a:lnSpc>
            </a:pPr>
            <a:r>
              <a:rPr lang="en-US" sz="849" b="1">
                <a:solidFill>
                  <a:srgbClr val="253861"/>
                </a:solidFill>
                <a:latin typeface="Roboto Bold"/>
                <a:ea typeface="Roboto Bold"/>
                <a:cs typeface="Roboto Bold"/>
                <a:sym typeface="Roboto Bold"/>
              </a:rPr>
              <a:t>Teamleider</a:t>
            </a:r>
          </a:p>
        </p:txBody>
      </p:sp>
      <p:sp>
        <p:nvSpPr>
          <p:cNvPr id="180" name="TextBox 180"/>
          <p:cNvSpPr txBox="1"/>
          <p:nvPr/>
        </p:nvSpPr>
        <p:spPr>
          <a:xfrm>
            <a:off x="2016000" y="9415687"/>
            <a:ext cx="932717" cy="287574"/>
          </a:xfrm>
          <a:prstGeom prst="rect">
            <a:avLst/>
          </a:prstGeom>
        </p:spPr>
        <p:txBody>
          <a:bodyPr lIns="0" tIns="0" rIns="0" bIns="0" rtlCol="0" anchor="t">
            <a:spAutoFit/>
          </a:bodyPr>
          <a:lstStyle/>
          <a:p>
            <a:pPr algn="ctr">
              <a:lnSpc>
                <a:spcPts val="1106"/>
              </a:lnSpc>
            </a:pPr>
            <a:r>
              <a:rPr lang="en-US" sz="813">
                <a:solidFill>
                  <a:srgbClr val="253861"/>
                </a:solidFill>
                <a:latin typeface="Roboto"/>
                <a:ea typeface="Roboto"/>
                <a:cs typeface="Roboto"/>
                <a:sym typeface="Roboto"/>
              </a:rPr>
              <a:t>coördinatie en dagafspraken</a:t>
            </a:r>
          </a:p>
        </p:txBody>
      </p:sp>
      <p:grpSp>
        <p:nvGrpSpPr>
          <p:cNvPr id="181" name="Group 181"/>
          <p:cNvGrpSpPr/>
          <p:nvPr/>
        </p:nvGrpSpPr>
        <p:grpSpPr>
          <a:xfrm>
            <a:off x="4398477" y="2315477"/>
            <a:ext cx="694543" cy="1122053"/>
            <a:chOff x="0" y="0"/>
            <a:chExt cx="926058" cy="1496071"/>
          </a:xfrm>
        </p:grpSpPr>
        <p:sp>
          <p:nvSpPr>
            <p:cNvPr id="182" name="Freeform 182"/>
            <p:cNvSpPr/>
            <p:nvPr/>
          </p:nvSpPr>
          <p:spPr>
            <a:xfrm>
              <a:off x="184532" y="0"/>
              <a:ext cx="556995" cy="556995"/>
            </a:xfrm>
            <a:custGeom>
              <a:avLst/>
              <a:gdLst/>
              <a:ahLst/>
              <a:cxnLst/>
              <a:rect l="l" t="t" r="r" b="b"/>
              <a:pathLst>
                <a:path w="556995" h="556995">
                  <a:moveTo>
                    <a:pt x="0" y="0"/>
                  </a:moveTo>
                  <a:lnTo>
                    <a:pt x="556994" y="0"/>
                  </a:lnTo>
                  <a:lnTo>
                    <a:pt x="556994" y="556995"/>
                  </a:lnTo>
                  <a:lnTo>
                    <a:pt x="0" y="556995"/>
                  </a:lnTo>
                  <a:lnTo>
                    <a:pt x="0" y="0"/>
                  </a:lnTo>
                  <a:close/>
                </a:path>
              </a:pathLst>
            </a:custGeom>
            <a:blipFill>
              <a:blip>
                <a:extLst>
                  <a:ext uri="{96DAC541-7B7A-43D3-8B79-37D633B846F1}">
                    <asvg:svgBlip xmlns:asvg="http://schemas.microsoft.com/office/drawing/2016/SVG/main" r:embed="rId43"/>
                  </a:ext>
                </a:extLst>
              </a:blip>
              <a:stretch>
                <a:fillRect/>
              </a:stretch>
            </a:blipFill>
          </p:spPr>
          <p:txBody>
            <a:bodyPr/>
            <a:lstStyle/>
            <a:p>
              <a:endParaRPr lang="nl-NL"/>
            </a:p>
          </p:txBody>
        </p:sp>
        <p:sp>
          <p:nvSpPr>
            <p:cNvPr id="183" name="TextBox 183"/>
            <p:cNvSpPr txBox="1"/>
            <p:nvPr/>
          </p:nvSpPr>
          <p:spPr>
            <a:xfrm>
              <a:off x="0" y="547633"/>
              <a:ext cx="926058" cy="196824"/>
            </a:xfrm>
            <a:prstGeom prst="rect">
              <a:avLst/>
            </a:prstGeom>
          </p:spPr>
          <p:txBody>
            <a:bodyPr lIns="0" tIns="0" rIns="0" bIns="0" rtlCol="0" anchor="t">
              <a:spAutoFit/>
            </a:bodyPr>
            <a:lstStyle/>
            <a:p>
              <a:pPr algn="ctr">
                <a:lnSpc>
                  <a:spcPts val="1272"/>
                </a:lnSpc>
              </a:pPr>
              <a:r>
                <a:rPr lang="en-US" sz="935">
                  <a:solidFill>
                    <a:srgbClr val="97BF0D"/>
                  </a:solidFill>
                  <a:latin typeface="Roboto"/>
                  <a:ea typeface="Roboto"/>
                  <a:cs typeface="Roboto"/>
                  <a:sym typeface="Roboto"/>
                </a:rPr>
                <a:t>Gebied</a:t>
              </a:r>
            </a:p>
          </p:txBody>
        </p:sp>
        <p:sp>
          <p:nvSpPr>
            <p:cNvPr id="184" name="TextBox 184"/>
            <p:cNvSpPr txBox="1"/>
            <p:nvPr/>
          </p:nvSpPr>
          <p:spPr>
            <a:xfrm>
              <a:off x="56637" y="776206"/>
              <a:ext cx="812784" cy="719865"/>
            </a:xfrm>
            <a:prstGeom prst="rect">
              <a:avLst/>
            </a:prstGeom>
          </p:spPr>
          <p:txBody>
            <a:bodyPr lIns="0" tIns="0" rIns="0" bIns="0" rtlCol="0" anchor="t">
              <a:spAutoFit/>
            </a:bodyPr>
            <a:lstStyle/>
            <a:p>
              <a:pPr algn="ctr">
                <a:lnSpc>
                  <a:spcPts val="1088"/>
                </a:lnSpc>
              </a:pPr>
              <a:r>
                <a:rPr lang="en-US" sz="800">
                  <a:solidFill>
                    <a:srgbClr val="253861"/>
                  </a:solidFill>
                  <a:latin typeface="Roboto"/>
                  <a:ea typeface="Roboto"/>
                  <a:cs typeface="Roboto"/>
                  <a:sym typeface="Roboto"/>
                </a:rPr>
                <a:t>schaduw, groen en koele buitenruimte</a:t>
              </a:r>
            </a:p>
          </p:txBody>
        </p:sp>
      </p:grpSp>
      <p:sp>
        <p:nvSpPr>
          <p:cNvPr id="185" name="TextBox 185"/>
          <p:cNvSpPr txBox="1"/>
          <p:nvPr/>
        </p:nvSpPr>
        <p:spPr>
          <a:xfrm>
            <a:off x="410608" y="273749"/>
            <a:ext cx="6437519" cy="596900"/>
          </a:xfrm>
          <a:prstGeom prst="rect">
            <a:avLst/>
          </a:prstGeom>
        </p:spPr>
        <p:txBody>
          <a:bodyPr lIns="0" tIns="0" rIns="0" bIns="0" rtlCol="0" anchor="t">
            <a:spAutoFit/>
          </a:bodyPr>
          <a:lstStyle/>
          <a:p>
            <a:pPr algn="l">
              <a:lnSpc>
                <a:spcPts val="4900"/>
              </a:lnSpc>
            </a:pPr>
            <a:r>
              <a:rPr lang="en-US" sz="3500" b="1">
                <a:solidFill>
                  <a:srgbClr val="253861"/>
                </a:solidFill>
                <a:latin typeface="Oswald Bold"/>
                <a:ea typeface="Oswald Bold"/>
                <a:cs typeface="Oswald Bold"/>
                <a:sym typeface="Oswald Bold"/>
              </a:rPr>
              <a:t>Hitteplan [naam zorgorganisatie]</a:t>
            </a:r>
          </a:p>
        </p:txBody>
      </p:sp>
      <p:sp>
        <p:nvSpPr>
          <p:cNvPr id="186" name="TextBox 186"/>
          <p:cNvSpPr txBox="1"/>
          <p:nvPr/>
        </p:nvSpPr>
        <p:spPr>
          <a:xfrm>
            <a:off x="410608" y="896738"/>
            <a:ext cx="5915275" cy="250225"/>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Praktisch werkdocument voor teamleiders en zorgmedewerkers</a:t>
            </a:r>
          </a:p>
        </p:txBody>
      </p:sp>
      <p:sp>
        <p:nvSpPr>
          <p:cNvPr id="187" name="TextBox 187"/>
          <p:cNvSpPr txBox="1"/>
          <p:nvPr/>
        </p:nvSpPr>
        <p:spPr>
          <a:xfrm>
            <a:off x="1161933" y="1541411"/>
            <a:ext cx="1355668" cy="1524760"/>
          </a:xfrm>
          <a:prstGeom prst="rect">
            <a:avLst/>
          </a:prstGeom>
        </p:spPr>
        <p:txBody>
          <a:bodyPr lIns="0" tIns="0" rIns="0" bIns="0" rtlCol="0" anchor="t">
            <a:spAutoFit/>
          </a:bodyPr>
          <a:lstStyle/>
          <a:p>
            <a:pPr algn="l">
              <a:lnSpc>
                <a:spcPts val="1223"/>
              </a:lnSpc>
            </a:pPr>
            <a:r>
              <a:rPr lang="en-US" sz="899">
                <a:solidFill>
                  <a:srgbClr val="253861"/>
                </a:solidFill>
                <a:latin typeface="Roboto"/>
                <a:ea typeface="Roboto"/>
                <a:cs typeface="Roboto"/>
                <a:sym typeface="Roboto"/>
              </a:rPr>
              <a:t>Dit document helpt teams om rustig en veilig te werken vóór, tijdens en na een periode van hitte. </a:t>
            </a:r>
          </a:p>
          <a:p>
            <a:pPr algn="l">
              <a:lnSpc>
                <a:spcPts val="1223"/>
              </a:lnSpc>
            </a:pPr>
            <a:r>
              <a:rPr lang="en-US" sz="899">
                <a:solidFill>
                  <a:srgbClr val="253861"/>
                </a:solidFill>
                <a:latin typeface="Roboto"/>
                <a:ea typeface="Roboto"/>
                <a:cs typeface="Roboto"/>
                <a:sym typeface="Roboto"/>
              </a:rPr>
              <a:t>De basis is simpel: goed voorbereiden, snel schakelen en alleen registeren wat echt nodig is.</a:t>
            </a:r>
          </a:p>
          <a:p>
            <a:pPr algn="l">
              <a:lnSpc>
                <a:spcPts val="1223"/>
              </a:lnSpc>
            </a:pPr>
            <a:endParaRPr lang="en-US" sz="899">
              <a:solidFill>
                <a:srgbClr val="253861"/>
              </a:solidFill>
              <a:latin typeface="Roboto"/>
              <a:ea typeface="Roboto"/>
              <a:cs typeface="Roboto"/>
              <a:sym typeface="Roboto"/>
            </a:endParaRPr>
          </a:p>
        </p:txBody>
      </p:sp>
      <p:sp>
        <p:nvSpPr>
          <p:cNvPr id="188" name="TextBox 188"/>
          <p:cNvSpPr txBox="1"/>
          <p:nvPr/>
        </p:nvSpPr>
        <p:spPr>
          <a:xfrm>
            <a:off x="1084931" y="3643872"/>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1</a:t>
            </a:r>
          </a:p>
        </p:txBody>
      </p:sp>
      <p:sp>
        <p:nvSpPr>
          <p:cNvPr id="189" name="TextBox 189"/>
          <p:cNvSpPr txBox="1"/>
          <p:nvPr/>
        </p:nvSpPr>
        <p:spPr>
          <a:xfrm>
            <a:off x="859905" y="4006055"/>
            <a:ext cx="593587"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Preventie</a:t>
            </a:r>
          </a:p>
        </p:txBody>
      </p:sp>
      <p:sp>
        <p:nvSpPr>
          <p:cNvPr id="190" name="TextBox 190"/>
          <p:cNvSpPr txBox="1"/>
          <p:nvPr/>
        </p:nvSpPr>
        <p:spPr>
          <a:xfrm>
            <a:off x="2086639" y="4006030"/>
            <a:ext cx="880350" cy="174625"/>
          </a:xfrm>
          <a:prstGeom prst="rect">
            <a:avLst/>
          </a:prstGeom>
        </p:spPr>
        <p:txBody>
          <a:bodyPr lIns="0" tIns="0" rIns="0" bIns="0" rtlCol="0" anchor="t">
            <a:spAutoFit/>
          </a:bodyPr>
          <a:lstStyle/>
          <a:p>
            <a:pPr algn="l">
              <a:lnSpc>
                <a:spcPts val="1400"/>
              </a:lnSpc>
            </a:pPr>
            <a:r>
              <a:rPr lang="en-US" sz="1000" b="1">
                <a:solidFill>
                  <a:srgbClr val="FFFFFF"/>
                </a:solidFill>
                <a:latin typeface="Roboto Bold"/>
                <a:ea typeface="Roboto Bold"/>
                <a:cs typeface="Roboto Bold"/>
                <a:sym typeface="Roboto Bold"/>
              </a:rPr>
              <a:t>Voorbereiding</a:t>
            </a:r>
          </a:p>
        </p:txBody>
      </p:sp>
      <p:sp>
        <p:nvSpPr>
          <p:cNvPr id="191" name="TextBox 191"/>
          <p:cNvSpPr txBox="1"/>
          <p:nvPr/>
        </p:nvSpPr>
        <p:spPr>
          <a:xfrm>
            <a:off x="2456770" y="3643872"/>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2</a:t>
            </a:r>
          </a:p>
        </p:txBody>
      </p:sp>
      <p:sp>
        <p:nvSpPr>
          <p:cNvPr id="192" name="TextBox 192"/>
          <p:cNvSpPr txBox="1"/>
          <p:nvPr/>
        </p:nvSpPr>
        <p:spPr>
          <a:xfrm>
            <a:off x="3847309" y="3643872"/>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3</a:t>
            </a:r>
          </a:p>
        </p:txBody>
      </p:sp>
      <p:sp>
        <p:nvSpPr>
          <p:cNvPr id="193" name="TextBox 193"/>
          <p:cNvSpPr txBox="1"/>
          <p:nvPr/>
        </p:nvSpPr>
        <p:spPr>
          <a:xfrm>
            <a:off x="5222267" y="3643872"/>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4</a:t>
            </a:r>
          </a:p>
        </p:txBody>
      </p:sp>
      <p:sp>
        <p:nvSpPr>
          <p:cNvPr id="194" name="TextBox 194"/>
          <p:cNvSpPr txBox="1"/>
          <p:nvPr/>
        </p:nvSpPr>
        <p:spPr>
          <a:xfrm>
            <a:off x="6570811" y="3643872"/>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5</a:t>
            </a:r>
          </a:p>
        </p:txBody>
      </p:sp>
      <p:sp>
        <p:nvSpPr>
          <p:cNvPr id="195" name="TextBox 195"/>
          <p:cNvSpPr txBox="1"/>
          <p:nvPr/>
        </p:nvSpPr>
        <p:spPr>
          <a:xfrm>
            <a:off x="3326942" y="4006055"/>
            <a:ext cx="1143696"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Voorwaarschuwing</a:t>
            </a:r>
          </a:p>
        </p:txBody>
      </p:sp>
      <p:sp>
        <p:nvSpPr>
          <p:cNvPr id="196" name="TextBox 196"/>
          <p:cNvSpPr txBox="1"/>
          <p:nvPr/>
        </p:nvSpPr>
        <p:spPr>
          <a:xfrm>
            <a:off x="4703264" y="4015555"/>
            <a:ext cx="1144724" cy="165100"/>
          </a:xfrm>
          <a:prstGeom prst="rect">
            <a:avLst/>
          </a:prstGeom>
        </p:spPr>
        <p:txBody>
          <a:bodyPr lIns="0" tIns="0" rIns="0" bIns="0" rtlCol="0" anchor="t">
            <a:spAutoFit/>
          </a:bodyPr>
          <a:lstStyle/>
          <a:p>
            <a:pPr algn="l">
              <a:lnSpc>
                <a:spcPts val="1399"/>
              </a:lnSpc>
            </a:pPr>
            <a:r>
              <a:rPr lang="en-US" sz="999" b="1">
                <a:solidFill>
                  <a:srgbClr val="FFFFFF"/>
                </a:solidFill>
                <a:latin typeface="Roboto Bold"/>
                <a:ea typeface="Roboto Bold"/>
                <a:cs typeface="Roboto Bold"/>
                <a:sym typeface="Roboto Bold"/>
              </a:rPr>
              <a:t>Maatregelen Actief</a:t>
            </a:r>
          </a:p>
        </p:txBody>
      </p:sp>
      <p:sp>
        <p:nvSpPr>
          <p:cNvPr id="197" name="TextBox 197"/>
          <p:cNvSpPr txBox="1"/>
          <p:nvPr/>
        </p:nvSpPr>
        <p:spPr>
          <a:xfrm>
            <a:off x="6368093" y="4006055"/>
            <a:ext cx="582092"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Evaluatie</a:t>
            </a:r>
          </a:p>
        </p:txBody>
      </p:sp>
      <p:sp>
        <p:nvSpPr>
          <p:cNvPr id="198" name="TextBox 198"/>
          <p:cNvSpPr txBox="1"/>
          <p:nvPr/>
        </p:nvSpPr>
        <p:spPr>
          <a:xfrm>
            <a:off x="2864372" y="1541411"/>
            <a:ext cx="2136208" cy="721445"/>
          </a:xfrm>
          <a:prstGeom prst="rect">
            <a:avLst/>
          </a:prstGeom>
        </p:spPr>
        <p:txBody>
          <a:bodyPr lIns="0" tIns="0" rIns="0" bIns="0" rtlCol="0" anchor="t">
            <a:spAutoFit/>
          </a:bodyPr>
          <a:lstStyle/>
          <a:p>
            <a:pPr algn="l">
              <a:lnSpc>
                <a:spcPts val="1155"/>
              </a:lnSpc>
            </a:pPr>
            <a:r>
              <a:rPr lang="en-US" sz="849">
                <a:solidFill>
                  <a:srgbClr val="253861"/>
                </a:solidFill>
                <a:latin typeface="Roboto"/>
                <a:ea typeface="Roboto"/>
                <a:cs typeface="Roboto"/>
                <a:sym typeface="Roboto"/>
              </a:rPr>
              <a:t>Dit Werkplan bij hitte bouwt voort op het Duurzaam Hittebeleid van onze organisatie. De basis is Gezondheid, Gebouw en Gebied. Dit is een vertaling hiervan naar 5 praktische fases voor de werkvloer.</a:t>
            </a:r>
          </a:p>
        </p:txBody>
      </p:sp>
      <p:sp>
        <p:nvSpPr>
          <p:cNvPr id="199" name="TextBox 199"/>
          <p:cNvSpPr txBox="1"/>
          <p:nvPr/>
        </p:nvSpPr>
        <p:spPr>
          <a:xfrm>
            <a:off x="2896350" y="1334629"/>
            <a:ext cx="2229900" cy="152380"/>
          </a:xfrm>
          <a:prstGeom prst="rect">
            <a:avLst/>
          </a:prstGeom>
        </p:spPr>
        <p:txBody>
          <a:bodyPr lIns="0" tIns="0" rIns="0" bIns="0" rtlCol="0" anchor="t">
            <a:spAutoFit/>
          </a:bodyPr>
          <a:lstStyle/>
          <a:p>
            <a:pPr algn="l">
              <a:lnSpc>
                <a:spcPts val="1272"/>
              </a:lnSpc>
            </a:pPr>
            <a:r>
              <a:rPr lang="en-US" sz="935" b="1">
                <a:solidFill>
                  <a:srgbClr val="39A9DC"/>
                </a:solidFill>
                <a:latin typeface="Roboto Bold"/>
                <a:ea typeface="Roboto Bold"/>
                <a:cs typeface="Roboto Bold"/>
                <a:sym typeface="Roboto Bold"/>
              </a:rPr>
              <a:t>Basis van dit document</a:t>
            </a:r>
          </a:p>
        </p:txBody>
      </p:sp>
      <p:sp>
        <p:nvSpPr>
          <p:cNvPr id="200" name="TextBox 200"/>
          <p:cNvSpPr txBox="1"/>
          <p:nvPr/>
        </p:nvSpPr>
        <p:spPr>
          <a:xfrm>
            <a:off x="5408135" y="1346953"/>
            <a:ext cx="1817779" cy="152434"/>
          </a:xfrm>
          <a:prstGeom prst="rect">
            <a:avLst/>
          </a:prstGeom>
        </p:spPr>
        <p:txBody>
          <a:bodyPr lIns="0" tIns="0" rIns="0" bIns="0" rtlCol="0" anchor="t">
            <a:spAutoFit/>
          </a:bodyPr>
          <a:lstStyle/>
          <a:p>
            <a:pPr algn="l">
              <a:lnSpc>
                <a:spcPts val="1272"/>
              </a:lnSpc>
            </a:pPr>
            <a:r>
              <a:rPr lang="en-US" sz="935" b="1">
                <a:solidFill>
                  <a:srgbClr val="39A9DC"/>
                </a:solidFill>
                <a:latin typeface="Roboto Bold"/>
                <a:ea typeface="Roboto Bold"/>
                <a:cs typeface="Roboto Bold"/>
                <a:sym typeface="Roboto Bold"/>
              </a:rPr>
              <a:t>Uitgangspunten</a:t>
            </a:r>
          </a:p>
        </p:txBody>
      </p:sp>
      <p:sp>
        <p:nvSpPr>
          <p:cNvPr id="201" name="TextBox 201"/>
          <p:cNvSpPr txBox="1"/>
          <p:nvPr/>
        </p:nvSpPr>
        <p:spPr>
          <a:xfrm>
            <a:off x="5836827" y="1713717"/>
            <a:ext cx="1389087" cy="152380"/>
          </a:xfrm>
          <a:prstGeom prst="rect">
            <a:avLst/>
          </a:prstGeom>
        </p:spPr>
        <p:txBody>
          <a:bodyPr lIns="0" tIns="0" rIns="0" bIns="0" rtlCol="0" anchor="t">
            <a:spAutoFit/>
          </a:bodyPr>
          <a:lstStyle/>
          <a:p>
            <a:pPr algn="l">
              <a:lnSpc>
                <a:spcPts val="1272"/>
              </a:lnSpc>
            </a:pPr>
            <a:r>
              <a:rPr lang="en-US" sz="935">
                <a:solidFill>
                  <a:srgbClr val="253861"/>
                </a:solidFill>
                <a:latin typeface="Roboto"/>
                <a:ea typeface="Roboto"/>
                <a:cs typeface="Roboto"/>
                <a:sym typeface="Roboto"/>
              </a:rPr>
              <a:t>Menselijk en duidelijk</a:t>
            </a:r>
          </a:p>
        </p:txBody>
      </p:sp>
      <p:sp>
        <p:nvSpPr>
          <p:cNvPr id="202" name="TextBox 202"/>
          <p:cNvSpPr txBox="1"/>
          <p:nvPr/>
        </p:nvSpPr>
        <p:spPr>
          <a:xfrm>
            <a:off x="5811712" y="2119848"/>
            <a:ext cx="1389087" cy="152380"/>
          </a:xfrm>
          <a:prstGeom prst="rect">
            <a:avLst/>
          </a:prstGeom>
        </p:spPr>
        <p:txBody>
          <a:bodyPr lIns="0" tIns="0" rIns="0" bIns="0" rtlCol="0" anchor="t">
            <a:spAutoFit/>
          </a:bodyPr>
          <a:lstStyle/>
          <a:p>
            <a:pPr algn="l">
              <a:lnSpc>
                <a:spcPts val="1272"/>
              </a:lnSpc>
            </a:pPr>
            <a:r>
              <a:rPr lang="en-US" sz="935">
                <a:solidFill>
                  <a:srgbClr val="253861"/>
                </a:solidFill>
                <a:latin typeface="Roboto"/>
                <a:ea typeface="Roboto"/>
                <a:cs typeface="Roboto"/>
                <a:sym typeface="Roboto"/>
              </a:rPr>
              <a:t>Praktisch in gebruik</a:t>
            </a:r>
          </a:p>
        </p:txBody>
      </p:sp>
      <p:sp>
        <p:nvSpPr>
          <p:cNvPr id="203" name="TextBox 203"/>
          <p:cNvSpPr txBox="1"/>
          <p:nvPr/>
        </p:nvSpPr>
        <p:spPr>
          <a:xfrm>
            <a:off x="5820908" y="2449489"/>
            <a:ext cx="1471706" cy="304726"/>
          </a:xfrm>
          <a:prstGeom prst="rect">
            <a:avLst/>
          </a:prstGeom>
        </p:spPr>
        <p:txBody>
          <a:bodyPr lIns="0" tIns="0" rIns="0" bIns="0" rtlCol="0" anchor="t">
            <a:spAutoFit/>
          </a:bodyPr>
          <a:lstStyle/>
          <a:p>
            <a:pPr algn="l">
              <a:lnSpc>
                <a:spcPts val="1272"/>
              </a:lnSpc>
            </a:pPr>
            <a:r>
              <a:rPr lang="en-US" sz="935">
                <a:solidFill>
                  <a:srgbClr val="253861"/>
                </a:solidFill>
                <a:latin typeface="Roboto"/>
                <a:ea typeface="Roboto"/>
                <a:cs typeface="Roboto"/>
                <a:sym typeface="Roboto"/>
              </a:rPr>
              <a:t>Zo min mogelijk administratie</a:t>
            </a:r>
          </a:p>
        </p:txBody>
      </p:sp>
      <p:sp>
        <p:nvSpPr>
          <p:cNvPr id="204" name="TextBox 204"/>
          <p:cNvSpPr txBox="1"/>
          <p:nvPr/>
        </p:nvSpPr>
        <p:spPr>
          <a:xfrm>
            <a:off x="5836827" y="2916578"/>
            <a:ext cx="1471706" cy="304906"/>
          </a:xfrm>
          <a:prstGeom prst="rect">
            <a:avLst/>
          </a:prstGeom>
        </p:spPr>
        <p:txBody>
          <a:bodyPr lIns="0" tIns="0" rIns="0" bIns="0" rtlCol="0" anchor="t">
            <a:spAutoFit/>
          </a:bodyPr>
          <a:lstStyle/>
          <a:p>
            <a:pPr algn="l">
              <a:lnSpc>
                <a:spcPts val="1272"/>
              </a:lnSpc>
            </a:pPr>
            <a:r>
              <a:rPr lang="en-US" sz="935">
                <a:solidFill>
                  <a:srgbClr val="253861"/>
                </a:solidFill>
                <a:latin typeface="Roboto"/>
                <a:ea typeface="Roboto"/>
                <a:cs typeface="Roboto"/>
                <a:sym typeface="Roboto"/>
              </a:rPr>
              <a:t>Extra aandacht voor risicocliënten</a:t>
            </a:r>
          </a:p>
        </p:txBody>
      </p:sp>
      <p:grpSp>
        <p:nvGrpSpPr>
          <p:cNvPr id="205" name="Group 205"/>
          <p:cNvGrpSpPr/>
          <p:nvPr/>
        </p:nvGrpSpPr>
        <p:grpSpPr>
          <a:xfrm>
            <a:off x="2869056" y="2435967"/>
            <a:ext cx="694543" cy="904388"/>
            <a:chOff x="0" y="0"/>
            <a:chExt cx="926058" cy="1205850"/>
          </a:xfrm>
        </p:grpSpPr>
        <p:grpSp>
          <p:nvGrpSpPr>
            <p:cNvPr id="206" name="Group 206"/>
            <p:cNvGrpSpPr/>
            <p:nvPr/>
          </p:nvGrpSpPr>
          <p:grpSpPr>
            <a:xfrm>
              <a:off x="254361" y="0"/>
              <a:ext cx="417335" cy="379396"/>
              <a:chOff x="0" y="0"/>
              <a:chExt cx="698500" cy="635000"/>
            </a:xfrm>
          </p:grpSpPr>
          <p:sp>
            <p:nvSpPr>
              <p:cNvPr id="207" name="Freeform 207"/>
              <p:cNvSpPr/>
              <p:nvPr/>
            </p:nvSpPr>
            <p:spPr>
              <a:xfrm>
                <a:off x="0" y="0"/>
                <a:ext cx="698500" cy="635000"/>
              </a:xfrm>
              <a:custGeom>
                <a:avLst/>
                <a:gdLst/>
                <a:ahLst/>
                <a:cxnLst/>
                <a:rect l="l" t="t" r="r" b="b"/>
                <a:pathLst>
                  <a:path w="698500" h="635000">
                    <a:moveTo>
                      <a:pt x="689206" y="134181"/>
                    </a:moveTo>
                    <a:cubicBezTo>
                      <a:pt x="667111" y="59151"/>
                      <a:pt x="595785" y="2"/>
                      <a:pt x="511444" y="0"/>
                    </a:cubicBezTo>
                    <a:cubicBezTo>
                      <a:pt x="440633" y="0"/>
                      <a:pt x="379113" y="39955"/>
                      <a:pt x="348013" y="98637"/>
                    </a:cubicBezTo>
                    <a:cubicBezTo>
                      <a:pt x="316913" y="39956"/>
                      <a:pt x="255402" y="2"/>
                      <a:pt x="184593" y="0"/>
                    </a:cubicBezTo>
                    <a:cubicBezTo>
                      <a:pt x="96370" y="0"/>
                      <a:pt x="19208" y="59151"/>
                      <a:pt x="4058" y="145002"/>
                    </a:cubicBezTo>
                    <a:cubicBezTo>
                      <a:pt x="-34360" y="362701"/>
                      <a:pt x="209136" y="533104"/>
                      <a:pt x="348562" y="635000"/>
                    </a:cubicBezTo>
                    <a:cubicBezTo>
                      <a:pt x="477469" y="540791"/>
                      <a:pt x="752380" y="348699"/>
                      <a:pt x="689206" y="134181"/>
                    </a:cubicBezTo>
                    <a:close/>
                  </a:path>
                </a:pathLst>
              </a:custGeom>
              <a:ln w="9525" cap="sq">
                <a:solidFill>
                  <a:srgbClr val="253861"/>
                </a:solidFill>
                <a:prstDash val="solid"/>
                <a:miter/>
              </a:ln>
            </p:spPr>
            <p:txBody>
              <a:bodyPr/>
              <a:lstStyle/>
              <a:p>
                <a:endParaRPr lang="nl-NL"/>
              </a:p>
            </p:txBody>
          </p:sp>
          <p:sp>
            <p:nvSpPr>
              <p:cNvPr id="208" name="TextBox 208"/>
              <p:cNvSpPr txBox="1"/>
              <p:nvPr/>
            </p:nvSpPr>
            <p:spPr>
              <a:xfrm>
                <a:off x="57150" y="63500"/>
                <a:ext cx="584200" cy="469900"/>
              </a:xfrm>
              <a:prstGeom prst="rect">
                <a:avLst/>
              </a:prstGeom>
            </p:spPr>
            <p:txBody>
              <a:bodyPr lIns="50800" tIns="50800" rIns="50800" bIns="50800" rtlCol="0" anchor="ctr"/>
              <a:lstStyle/>
              <a:p>
                <a:pPr algn="ctr">
                  <a:lnSpc>
                    <a:spcPts val="1960"/>
                  </a:lnSpc>
                </a:pPr>
                <a:endParaRPr/>
              </a:p>
            </p:txBody>
          </p:sp>
        </p:grpSp>
        <p:sp>
          <p:nvSpPr>
            <p:cNvPr id="209" name="TextBox 209"/>
            <p:cNvSpPr txBox="1"/>
            <p:nvPr/>
          </p:nvSpPr>
          <p:spPr>
            <a:xfrm>
              <a:off x="0" y="386979"/>
              <a:ext cx="926058" cy="196824"/>
            </a:xfrm>
            <a:prstGeom prst="rect">
              <a:avLst/>
            </a:prstGeom>
          </p:spPr>
          <p:txBody>
            <a:bodyPr lIns="0" tIns="0" rIns="0" bIns="0" rtlCol="0" anchor="t">
              <a:spAutoFit/>
            </a:bodyPr>
            <a:lstStyle/>
            <a:p>
              <a:pPr algn="l">
                <a:lnSpc>
                  <a:spcPts val="1272"/>
                </a:lnSpc>
              </a:pPr>
              <a:r>
                <a:rPr lang="en-US" sz="935">
                  <a:solidFill>
                    <a:srgbClr val="253861"/>
                  </a:solidFill>
                  <a:latin typeface="Roboto"/>
                  <a:ea typeface="Roboto"/>
                  <a:cs typeface="Roboto"/>
                  <a:sym typeface="Roboto"/>
                </a:rPr>
                <a:t>Gezondheid</a:t>
              </a:r>
            </a:p>
          </p:txBody>
        </p:sp>
        <p:sp>
          <p:nvSpPr>
            <p:cNvPr id="210" name="TextBox 210"/>
            <p:cNvSpPr txBox="1"/>
            <p:nvPr/>
          </p:nvSpPr>
          <p:spPr>
            <a:xfrm>
              <a:off x="0" y="666608"/>
              <a:ext cx="926058" cy="539242"/>
            </a:xfrm>
            <a:prstGeom prst="rect">
              <a:avLst/>
            </a:prstGeom>
          </p:spPr>
          <p:txBody>
            <a:bodyPr lIns="0" tIns="0" rIns="0" bIns="0" rtlCol="0" anchor="t">
              <a:spAutoFit/>
            </a:bodyPr>
            <a:lstStyle/>
            <a:p>
              <a:pPr algn="ctr">
                <a:lnSpc>
                  <a:spcPts val="1088"/>
                </a:lnSpc>
              </a:pPr>
              <a:r>
                <a:rPr lang="en-US" sz="800">
                  <a:solidFill>
                    <a:srgbClr val="253861"/>
                  </a:solidFill>
                  <a:latin typeface="Roboto"/>
                  <a:ea typeface="Roboto"/>
                  <a:cs typeface="Roboto"/>
                  <a:sym typeface="Roboto"/>
                </a:rPr>
                <a:t>risico's signaleren en beschermen</a:t>
              </a:r>
            </a:p>
          </p:txBody>
        </p:sp>
      </p:grpSp>
      <p:grpSp>
        <p:nvGrpSpPr>
          <p:cNvPr id="211" name="Group 211"/>
          <p:cNvGrpSpPr/>
          <p:nvPr/>
        </p:nvGrpSpPr>
        <p:grpSpPr>
          <a:xfrm>
            <a:off x="3628661" y="2373222"/>
            <a:ext cx="694543" cy="1064500"/>
            <a:chOff x="0" y="0"/>
            <a:chExt cx="926058" cy="1419333"/>
          </a:xfrm>
        </p:grpSpPr>
        <p:sp>
          <p:nvSpPr>
            <p:cNvPr id="212" name="Freeform 212"/>
            <p:cNvSpPr/>
            <p:nvPr/>
          </p:nvSpPr>
          <p:spPr>
            <a:xfrm>
              <a:off x="228193" y="0"/>
              <a:ext cx="469671" cy="443056"/>
            </a:xfrm>
            <a:custGeom>
              <a:avLst/>
              <a:gdLst/>
              <a:ahLst/>
              <a:cxnLst/>
              <a:rect l="l" t="t" r="r" b="b"/>
              <a:pathLst>
                <a:path w="469671" h="443056">
                  <a:moveTo>
                    <a:pt x="0" y="0"/>
                  </a:moveTo>
                  <a:lnTo>
                    <a:pt x="469672" y="0"/>
                  </a:lnTo>
                  <a:lnTo>
                    <a:pt x="469672" y="443056"/>
                  </a:lnTo>
                  <a:lnTo>
                    <a:pt x="0" y="443056"/>
                  </a:lnTo>
                  <a:lnTo>
                    <a:pt x="0" y="0"/>
                  </a:lnTo>
                  <a:close/>
                </a:path>
              </a:pathLst>
            </a:custGeom>
            <a:blipFill>
              <a:blip>
                <a:extLst>
                  <a:ext uri="{96DAC541-7B7A-43D3-8B79-37D633B846F1}">
                    <asvg:svgBlip xmlns:asvg="http://schemas.microsoft.com/office/drawing/2016/SVG/main" r:embed="rId44"/>
                  </a:ext>
                </a:extLst>
              </a:blip>
              <a:stretch>
                <a:fillRect/>
              </a:stretch>
            </a:blipFill>
          </p:spPr>
          <p:txBody>
            <a:bodyPr/>
            <a:lstStyle/>
            <a:p>
              <a:endParaRPr lang="nl-NL"/>
            </a:p>
          </p:txBody>
        </p:sp>
        <p:sp>
          <p:nvSpPr>
            <p:cNvPr id="213" name="TextBox 213"/>
            <p:cNvSpPr txBox="1"/>
            <p:nvPr/>
          </p:nvSpPr>
          <p:spPr>
            <a:xfrm>
              <a:off x="0" y="470640"/>
              <a:ext cx="926058" cy="196824"/>
            </a:xfrm>
            <a:prstGeom prst="rect">
              <a:avLst/>
            </a:prstGeom>
          </p:spPr>
          <p:txBody>
            <a:bodyPr lIns="0" tIns="0" rIns="0" bIns="0" rtlCol="0" anchor="t">
              <a:spAutoFit/>
            </a:bodyPr>
            <a:lstStyle/>
            <a:p>
              <a:pPr algn="ctr">
                <a:lnSpc>
                  <a:spcPts val="1272"/>
                </a:lnSpc>
              </a:pPr>
              <a:r>
                <a:rPr lang="en-US" sz="935">
                  <a:solidFill>
                    <a:srgbClr val="39A9DC"/>
                  </a:solidFill>
                  <a:latin typeface="Roboto"/>
                  <a:ea typeface="Roboto"/>
                  <a:cs typeface="Roboto"/>
                  <a:sym typeface="Roboto"/>
                </a:rPr>
                <a:t>Gebouw</a:t>
              </a:r>
            </a:p>
          </p:txBody>
        </p:sp>
        <p:sp>
          <p:nvSpPr>
            <p:cNvPr id="214" name="TextBox 214"/>
            <p:cNvSpPr txBox="1"/>
            <p:nvPr/>
          </p:nvSpPr>
          <p:spPr>
            <a:xfrm>
              <a:off x="0" y="699468"/>
              <a:ext cx="926058" cy="719865"/>
            </a:xfrm>
            <a:prstGeom prst="rect">
              <a:avLst/>
            </a:prstGeom>
          </p:spPr>
          <p:txBody>
            <a:bodyPr lIns="0" tIns="0" rIns="0" bIns="0" rtlCol="0" anchor="t">
              <a:spAutoFit/>
            </a:bodyPr>
            <a:lstStyle/>
            <a:p>
              <a:pPr algn="ctr">
                <a:lnSpc>
                  <a:spcPts val="1088"/>
                </a:lnSpc>
              </a:pPr>
              <a:r>
                <a:rPr lang="en-US" sz="800">
                  <a:solidFill>
                    <a:srgbClr val="253861"/>
                  </a:solidFill>
                  <a:latin typeface="Roboto"/>
                  <a:ea typeface="Roboto"/>
                  <a:cs typeface="Roboto"/>
                  <a:sym typeface="Roboto"/>
                </a:rPr>
                <a:t>warmte weren, ventileren, koele ruimte benutten</a:t>
              </a:r>
            </a:p>
          </p:txBody>
        </p:sp>
      </p:grpSp>
      <p:sp>
        <p:nvSpPr>
          <p:cNvPr id="215" name="TextBox 215"/>
          <p:cNvSpPr txBox="1"/>
          <p:nvPr/>
        </p:nvSpPr>
        <p:spPr>
          <a:xfrm>
            <a:off x="897989" y="4442211"/>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Periode: </a:t>
            </a:r>
          </a:p>
        </p:txBody>
      </p:sp>
      <p:sp>
        <p:nvSpPr>
          <p:cNvPr id="216" name="TextBox 216"/>
          <p:cNvSpPr txBox="1"/>
          <p:nvPr/>
        </p:nvSpPr>
        <p:spPr>
          <a:xfrm>
            <a:off x="875431" y="4947007"/>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Doel: </a:t>
            </a:r>
          </a:p>
        </p:txBody>
      </p:sp>
      <p:sp>
        <p:nvSpPr>
          <p:cNvPr id="217" name="TextBox 217"/>
          <p:cNvSpPr txBox="1"/>
          <p:nvPr/>
        </p:nvSpPr>
        <p:spPr>
          <a:xfrm>
            <a:off x="859905" y="5119992"/>
            <a:ext cx="932717" cy="544789"/>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Gebouw en organisatie voorbereiden op warm weer.</a:t>
            </a:r>
          </a:p>
        </p:txBody>
      </p:sp>
      <p:sp>
        <p:nvSpPr>
          <p:cNvPr id="218" name="TextBox 218"/>
          <p:cNvSpPr txBox="1"/>
          <p:nvPr/>
        </p:nvSpPr>
        <p:spPr>
          <a:xfrm>
            <a:off x="2265734" y="4442211"/>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Periode: </a:t>
            </a:r>
          </a:p>
        </p:txBody>
      </p:sp>
      <p:sp>
        <p:nvSpPr>
          <p:cNvPr id="219" name="TextBox 219"/>
          <p:cNvSpPr txBox="1"/>
          <p:nvPr/>
        </p:nvSpPr>
        <p:spPr>
          <a:xfrm>
            <a:off x="3628661" y="4417545"/>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Periode: </a:t>
            </a:r>
          </a:p>
        </p:txBody>
      </p:sp>
      <p:sp>
        <p:nvSpPr>
          <p:cNvPr id="220" name="TextBox 220"/>
          <p:cNvSpPr txBox="1"/>
          <p:nvPr/>
        </p:nvSpPr>
        <p:spPr>
          <a:xfrm>
            <a:off x="5010339" y="4417545"/>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Periode: </a:t>
            </a:r>
          </a:p>
        </p:txBody>
      </p:sp>
      <p:sp>
        <p:nvSpPr>
          <p:cNvPr id="221" name="TextBox 221"/>
          <p:cNvSpPr txBox="1"/>
          <p:nvPr/>
        </p:nvSpPr>
        <p:spPr>
          <a:xfrm>
            <a:off x="6383748" y="4418167"/>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Periode: </a:t>
            </a:r>
          </a:p>
        </p:txBody>
      </p:sp>
      <p:sp>
        <p:nvSpPr>
          <p:cNvPr id="222" name="TextBox 222"/>
          <p:cNvSpPr txBox="1"/>
          <p:nvPr/>
        </p:nvSpPr>
        <p:spPr>
          <a:xfrm>
            <a:off x="2272446" y="4947007"/>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Doel: </a:t>
            </a:r>
          </a:p>
        </p:txBody>
      </p:sp>
      <p:sp>
        <p:nvSpPr>
          <p:cNvPr id="223" name="TextBox 223"/>
          <p:cNvSpPr txBox="1"/>
          <p:nvPr/>
        </p:nvSpPr>
        <p:spPr>
          <a:xfrm>
            <a:off x="3628661" y="4947007"/>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Doel: </a:t>
            </a:r>
          </a:p>
        </p:txBody>
      </p:sp>
      <p:sp>
        <p:nvSpPr>
          <p:cNvPr id="224" name="TextBox 224"/>
          <p:cNvSpPr txBox="1"/>
          <p:nvPr/>
        </p:nvSpPr>
        <p:spPr>
          <a:xfrm>
            <a:off x="5008528" y="4914124"/>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Doel: </a:t>
            </a:r>
          </a:p>
        </p:txBody>
      </p:sp>
      <p:sp>
        <p:nvSpPr>
          <p:cNvPr id="225" name="TextBox 225"/>
          <p:cNvSpPr txBox="1"/>
          <p:nvPr/>
        </p:nvSpPr>
        <p:spPr>
          <a:xfrm>
            <a:off x="6388872" y="4914124"/>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Doel: </a:t>
            </a:r>
          </a:p>
        </p:txBody>
      </p:sp>
      <p:sp>
        <p:nvSpPr>
          <p:cNvPr id="226" name="TextBox 226"/>
          <p:cNvSpPr txBox="1"/>
          <p:nvPr/>
        </p:nvSpPr>
        <p:spPr>
          <a:xfrm>
            <a:off x="2265734" y="4578165"/>
            <a:ext cx="907683" cy="138213"/>
          </a:xfrm>
          <a:prstGeom prst="rect">
            <a:avLst/>
          </a:prstGeom>
        </p:spPr>
        <p:txBody>
          <a:bodyPr lIns="0" tIns="0" rIns="0" bIns="0" rtlCol="0" anchor="t">
            <a:spAutoFit/>
          </a:bodyPr>
          <a:lstStyle/>
          <a:p>
            <a:pPr algn="l">
              <a:lnSpc>
                <a:spcPts val="1088"/>
              </a:lnSpc>
            </a:pPr>
            <a:r>
              <a:rPr lang="en-US" sz="800" spc="-16">
                <a:solidFill>
                  <a:srgbClr val="253861"/>
                </a:solidFill>
                <a:latin typeface="Roboto"/>
                <a:ea typeface="Roboto"/>
                <a:cs typeface="Roboto"/>
                <a:sym typeface="Roboto"/>
              </a:rPr>
              <a:t>maart - april</a:t>
            </a:r>
          </a:p>
        </p:txBody>
      </p:sp>
      <p:sp>
        <p:nvSpPr>
          <p:cNvPr id="227" name="TextBox 227"/>
          <p:cNvSpPr txBox="1"/>
          <p:nvPr/>
        </p:nvSpPr>
        <p:spPr>
          <a:xfrm>
            <a:off x="3638433" y="4568875"/>
            <a:ext cx="907683" cy="273631"/>
          </a:xfrm>
          <a:prstGeom prst="rect">
            <a:avLst/>
          </a:prstGeom>
        </p:spPr>
        <p:txBody>
          <a:bodyPr lIns="0" tIns="0" rIns="0" bIns="0" rtlCol="0" anchor="t">
            <a:spAutoFit/>
          </a:bodyPr>
          <a:lstStyle/>
          <a:p>
            <a:pPr algn="l">
              <a:lnSpc>
                <a:spcPts val="1088"/>
              </a:lnSpc>
            </a:pPr>
            <a:r>
              <a:rPr lang="en-US" sz="800" spc="-16">
                <a:solidFill>
                  <a:srgbClr val="253861"/>
                </a:solidFill>
                <a:latin typeface="Roboto"/>
                <a:ea typeface="Roboto"/>
                <a:cs typeface="Roboto"/>
                <a:sym typeface="Roboto"/>
              </a:rPr>
              <a:t>zodra hitte wordt voorspeld</a:t>
            </a:r>
          </a:p>
        </p:txBody>
      </p:sp>
      <p:sp>
        <p:nvSpPr>
          <p:cNvPr id="228" name="TextBox 228"/>
          <p:cNvSpPr txBox="1"/>
          <p:nvPr/>
        </p:nvSpPr>
        <p:spPr>
          <a:xfrm>
            <a:off x="5024848" y="4568875"/>
            <a:ext cx="907683" cy="138213"/>
          </a:xfrm>
          <a:prstGeom prst="rect">
            <a:avLst/>
          </a:prstGeom>
        </p:spPr>
        <p:txBody>
          <a:bodyPr lIns="0" tIns="0" rIns="0" bIns="0" rtlCol="0" anchor="t">
            <a:spAutoFit/>
          </a:bodyPr>
          <a:lstStyle/>
          <a:p>
            <a:pPr algn="l">
              <a:lnSpc>
                <a:spcPts val="1088"/>
              </a:lnSpc>
            </a:pPr>
            <a:r>
              <a:rPr lang="en-US" sz="800" spc="-16">
                <a:solidFill>
                  <a:srgbClr val="253861"/>
                </a:solidFill>
                <a:latin typeface="Roboto"/>
                <a:ea typeface="Roboto"/>
                <a:cs typeface="Roboto"/>
                <a:sym typeface="Roboto"/>
              </a:rPr>
              <a:t>tijdens hitte</a:t>
            </a:r>
          </a:p>
        </p:txBody>
      </p:sp>
      <p:sp>
        <p:nvSpPr>
          <p:cNvPr id="229" name="TextBox 229"/>
          <p:cNvSpPr txBox="1"/>
          <p:nvPr/>
        </p:nvSpPr>
        <p:spPr>
          <a:xfrm>
            <a:off x="6394286" y="4568875"/>
            <a:ext cx="907683" cy="138213"/>
          </a:xfrm>
          <a:prstGeom prst="rect">
            <a:avLst/>
          </a:prstGeom>
        </p:spPr>
        <p:txBody>
          <a:bodyPr lIns="0" tIns="0" rIns="0" bIns="0" rtlCol="0" anchor="t">
            <a:spAutoFit/>
          </a:bodyPr>
          <a:lstStyle/>
          <a:p>
            <a:pPr algn="l">
              <a:lnSpc>
                <a:spcPts val="1088"/>
              </a:lnSpc>
            </a:pPr>
            <a:r>
              <a:rPr lang="en-US" sz="800" spc="-16">
                <a:solidFill>
                  <a:srgbClr val="253861"/>
                </a:solidFill>
                <a:latin typeface="Roboto"/>
                <a:ea typeface="Roboto"/>
                <a:cs typeface="Roboto"/>
                <a:sym typeface="Roboto"/>
              </a:rPr>
              <a:t>na afloop</a:t>
            </a:r>
          </a:p>
        </p:txBody>
      </p:sp>
      <p:sp>
        <p:nvSpPr>
          <p:cNvPr id="230" name="TextBox 230"/>
          <p:cNvSpPr txBox="1"/>
          <p:nvPr/>
        </p:nvSpPr>
        <p:spPr>
          <a:xfrm>
            <a:off x="2273024" y="5119992"/>
            <a:ext cx="803572" cy="5446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Afspraken, hulpmiddelen </a:t>
            </a:r>
          </a:p>
          <a:p>
            <a:pPr algn="l">
              <a:lnSpc>
                <a:spcPts val="1088"/>
              </a:lnSpc>
            </a:pPr>
            <a:r>
              <a:rPr lang="en-US" sz="800">
                <a:solidFill>
                  <a:srgbClr val="253861"/>
                </a:solidFill>
                <a:latin typeface="Roboto"/>
                <a:ea typeface="Roboto"/>
                <a:cs typeface="Roboto"/>
                <a:sym typeface="Roboto"/>
              </a:rPr>
              <a:t>en rollen klaarzetten.</a:t>
            </a:r>
          </a:p>
        </p:txBody>
      </p:sp>
      <p:sp>
        <p:nvSpPr>
          <p:cNvPr id="231" name="TextBox 231"/>
          <p:cNvSpPr txBox="1"/>
          <p:nvPr/>
        </p:nvSpPr>
        <p:spPr>
          <a:xfrm>
            <a:off x="3628661" y="5127962"/>
            <a:ext cx="826001"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Team tijdig activeren.</a:t>
            </a:r>
          </a:p>
        </p:txBody>
      </p:sp>
      <p:sp>
        <p:nvSpPr>
          <p:cNvPr id="232" name="TextBox 232"/>
          <p:cNvSpPr txBox="1"/>
          <p:nvPr/>
        </p:nvSpPr>
        <p:spPr>
          <a:xfrm>
            <a:off x="5000580" y="5095079"/>
            <a:ext cx="802090" cy="410153"/>
          </a:xfrm>
          <a:prstGeom prst="rect">
            <a:avLst/>
          </a:prstGeom>
        </p:spPr>
        <p:txBody>
          <a:bodyPr lIns="0" tIns="0" rIns="0" bIns="0" rtlCol="0" anchor="t">
            <a:spAutoFit/>
          </a:bodyPr>
          <a:lstStyle/>
          <a:p>
            <a:pPr algn="l">
              <a:lnSpc>
                <a:spcPts val="1090"/>
              </a:lnSpc>
            </a:pPr>
            <a:r>
              <a:rPr lang="en-US" sz="801">
                <a:solidFill>
                  <a:srgbClr val="253861"/>
                </a:solidFill>
                <a:latin typeface="Roboto"/>
                <a:ea typeface="Roboto"/>
                <a:cs typeface="Roboto"/>
                <a:sym typeface="Roboto"/>
              </a:rPr>
              <a:t>Oververhitting voorkomen en snel handelen.</a:t>
            </a:r>
          </a:p>
        </p:txBody>
      </p:sp>
      <p:sp>
        <p:nvSpPr>
          <p:cNvPr id="233" name="TextBox 233"/>
          <p:cNvSpPr txBox="1"/>
          <p:nvPr/>
        </p:nvSpPr>
        <p:spPr>
          <a:xfrm>
            <a:off x="6388872" y="5067859"/>
            <a:ext cx="703278"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Kort leren en verbeteren.</a:t>
            </a:r>
          </a:p>
        </p:txBody>
      </p:sp>
      <p:sp>
        <p:nvSpPr>
          <p:cNvPr id="234" name="TextBox 234"/>
          <p:cNvSpPr txBox="1"/>
          <p:nvPr/>
        </p:nvSpPr>
        <p:spPr>
          <a:xfrm>
            <a:off x="545294" y="5737467"/>
            <a:ext cx="694543"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Acties</a:t>
            </a:r>
          </a:p>
        </p:txBody>
      </p:sp>
      <p:sp>
        <p:nvSpPr>
          <p:cNvPr id="235" name="TextBox 235"/>
          <p:cNvSpPr txBox="1"/>
          <p:nvPr/>
        </p:nvSpPr>
        <p:spPr>
          <a:xfrm>
            <a:off x="1941073" y="5744339"/>
            <a:ext cx="694543"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Acties</a:t>
            </a:r>
          </a:p>
        </p:txBody>
      </p:sp>
      <p:sp>
        <p:nvSpPr>
          <p:cNvPr id="236" name="TextBox 236"/>
          <p:cNvSpPr txBox="1"/>
          <p:nvPr/>
        </p:nvSpPr>
        <p:spPr>
          <a:xfrm>
            <a:off x="3336852" y="5751212"/>
            <a:ext cx="694543"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Acties</a:t>
            </a:r>
          </a:p>
        </p:txBody>
      </p:sp>
      <p:sp>
        <p:nvSpPr>
          <p:cNvPr id="237" name="TextBox 237"/>
          <p:cNvSpPr txBox="1"/>
          <p:nvPr/>
        </p:nvSpPr>
        <p:spPr>
          <a:xfrm>
            <a:off x="4732631" y="5758085"/>
            <a:ext cx="694543"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Acties</a:t>
            </a:r>
          </a:p>
        </p:txBody>
      </p:sp>
      <p:sp>
        <p:nvSpPr>
          <p:cNvPr id="238" name="TextBox 238"/>
          <p:cNvSpPr txBox="1"/>
          <p:nvPr/>
        </p:nvSpPr>
        <p:spPr>
          <a:xfrm>
            <a:off x="6128411" y="5764957"/>
            <a:ext cx="694543"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Acties</a:t>
            </a:r>
          </a:p>
        </p:txBody>
      </p:sp>
      <p:sp>
        <p:nvSpPr>
          <p:cNvPr id="239" name="TextBox 239"/>
          <p:cNvSpPr txBox="1"/>
          <p:nvPr/>
        </p:nvSpPr>
        <p:spPr>
          <a:xfrm>
            <a:off x="895082" y="6013844"/>
            <a:ext cx="932717" cy="409194"/>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Gebouwcheck uitvoeren </a:t>
            </a:r>
          </a:p>
          <a:p>
            <a:pPr algn="l">
              <a:lnSpc>
                <a:spcPts val="1088"/>
              </a:lnSpc>
            </a:pPr>
            <a:r>
              <a:rPr lang="en-US" sz="800">
                <a:solidFill>
                  <a:srgbClr val="253861"/>
                </a:solidFill>
                <a:latin typeface="Roboto"/>
                <a:ea typeface="Roboto"/>
                <a:cs typeface="Roboto"/>
                <a:sym typeface="Roboto"/>
              </a:rPr>
              <a:t>(zie bijlage A)</a:t>
            </a:r>
          </a:p>
        </p:txBody>
      </p:sp>
      <p:sp>
        <p:nvSpPr>
          <p:cNvPr id="240" name="TextBox 240"/>
          <p:cNvSpPr txBox="1"/>
          <p:nvPr/>
        </p:nvSpPr>
        <p:spPr>
          <a:xfrm>
            <a:off x="892565" y="6658950"/>
            <a:ext cx="813745"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Zonwering en ventilatie nalopen </a:t>
            </a:r>
          </a:p>
        </p:txBody>
      </p:sp>
      <p:sp>
        <p:nvSpPr>
          <p:cNvPr id="241" name="TextBox 241"/>
          <p:cNvSpPr txBox="1"/>
          <p:nvPr/>
        </p:nvSpPr>
        <p:spPr>
          <a:xfrm>
            <a:off x="881838" y="7145052"/>
            <a:ext cx="881622"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Koele ruimte aanwijzen</a:t>
            </a:r>
          </a:p>
        </p:txBody>
      </p:sp>
      <p:sp>
        <p:nvSpPr>
          <p:cNvPr id="242" name="TextBox 242"/>
          <p:cNvSpPr txBox="1"/>
          <p:nvPr/>
        </p:nvSpPr>
        <p:spPr>
          <a:xfrm>
            <a:off x="895082" y="7658147"/>
            <a:ext cx="932717"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Warmtebronnen in kaart brengen</a:t>
            </a:r>
          </a:p>
        </p:txBody>
      </p:sp>
      <p:sp>
        <p:nvSpPr>
          <p:cNvPr id="243" name="TextBox 243"/>
          <p:cNvSpPr txBox="1"/>
          <p:nvPr/>
        </p:nvSpPr>
        <p:spPr>
          <a:xfrm>
            <a:off x="2272446" y="6082950"/>
            <a:ext cx="839460"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Risicocliënten in beeld </a:t>
            </a:r>
          </a:p>
        </p:txBody>
      </p:sp>
      <p:sp>
        <p:nvSpPr>
          <p:cNvPr id="244" name="TextBox 244"/>
          <p:cNvSpPr txBox="1"/>
          <p:nvPr/>
        </p:nvSpPr>
        <p:spPr>
          <a:xfrm>
            <a:off x="2243871" y="6455562"/>
            <a:ext cx="839460" cy="409050"/>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Vochtplan en communicatie afstemmen</a:t>
            </a:r>
          </a:p>
        </p:txBody>
      </p:sp>
      <p:sp>
        <p:nvSpPr>
          <p:cNvPr id="245" name="TextBox 245"/>
          <p:cNvSpPr txBox="1"/>
          <p:nvPr/>
        </p:nvSpPr>
        <p:spPr>
          <a:xfrm>
            <a:off x="2273024" y="7080222"/>
            <a:ext cx="839460" cy="409194"/>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Voorraad drinken, fruit en materialen regelen </a:t>
            </a:r>
          </a:p>
        </p:txBody>
      </p:sp>
      <p:sp>
        <p:nvSpPr>
          <p:cNvPr id="246" name="TextBox 246"/>
          <p:cNvSpPr txBox="1"/>
          <p:nvPr/>
        </p:nvSpPr>
        <p:spPr>
          <a:xfrm>
            <a:off x="2273024" y="7621488"/>
            <a:ext cx="724581" cy="409050"/>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Ventilatoren en koele ruimte controleren</a:t>
            </a:r>
          </a:p>
        </p:txBody>
      </p:sp>
      <p:sp>
        <p:nvSpPr>
          <p:cNvPr id="247" name="TextBox 247"/>
          <p:cNvSpPr txBox="1"/>
          <p:nvPr/>
        </p:nvSpPr>
        <p:spPr>
          <a:xfrm>
            <a:off x="3643305" y="6082950"/>
            <a:ext cx="839460" cy="409050"/>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Medewerkers en cliënten informeren</a:t>
            </a:r>
          </a:p>
        </p:txBody>
      </p:sp>
      <p:sp>
        <p:nvSpPr>
          <p:cNvPr id="248" name="TextBox 248"/>
          <p:cNvSpPr txBox="1"/>
          <p:nvPr/>
        </p:nvSpPr>
        <p:spPr>
          <a:xfrm>
            <a:off x="3643883" y="6658950"/>
            <a:ext cx="839460"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Materialen klaarzetten</a:t>
            </a:r>
          </a:p>
        </p:txBody>
      </p:sp>
      <p:sp>
        <p:nvSpPr>
          <p:cNvPr id="249" name="TextBox 249"/>
          <p:cNvSpPr txBox="1"/>
          <p:nvPr/>
        </p:nvSpPr>
        <p:spPr>
          <a:xfrm>
            <a:off x="3643883" y="7080222"/>
            <a:ext cx="839460"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Risicocliënten opnieuw nalopen</a:t>
            </a:r>
          </a:p>
        </p:txBody>
      </p:sp>
      <p:sp>
        <p:nvSpPr>
          <p:cNvPr id="250" name="TextBox 250"/>
          <p:cNvSpPr txBox="1"/>
          <p:nvPr/>
        </p:nvSpPr>
        <p:spPr>
          <a:xfrm>
            <a:off x="3643883" y="7621488"/>
            <a:ext cx="839460" cy="409050"/>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Dagplanning aanscherpen</a:t>
            </a:r>
          </a:p>
          <a:p>
            <a:pPr algn="l">
              <a:lnSpc>
                <a:spcPts val="1088"/>
              </a:lnSpc>
            </a:pPr>
            <a:endParaRPr lang="en-US" sz="800">
              <a:solidFill>
                <a:srgbClr val="253861"/>
              </a:solidFill>
              <a:latin typeface="Roboto"/>
              <a:ea typeface="Roboto"/>
              <a:cs typeface="Roboto"/>
              <a:sym typeface="Roboto"/>
            </a:endParaRPr>
          </a:p>
        </p:txBody>
      </p:sp>
      <p:sp>
        <p:nvSpPr>
          <p:cNvPr id="251" name="TextBox 251"/>
          <p:cNvSpPr txBox="1"/>
          <p:nvPr/>
        </p:nvSpPr>
        <p:spPr>
          <a:xfrm>
            <a:off x="5008528" y="6082950"/>
            <a:ext cx="839460"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Drinken actief aanbieden </a:t>
            </a:r>
          </a:p>
        </p:txBody>
      </p:sp>
      <p:sp>
        <p:nvSpPr>
          <p:cNvPr id="252" name="TextBox 252"/>
          <p:cNvSpPr txBox="1"/>
          <p:nvPr/>
        </p:nvSpPr>
        <p:spPr>
          <a:xfrm>
            <a:off x="5009107" y="6658950"/>
            <a:ext cx="839460"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Gebouw koel houden</a:t>
            </a:r>
          </a:p>
        </p:txBody>
      </p:sp>
      <p:sp>
        <p:nvSpPr>
          <p:cNvPr id="253" name="TextBox 253"/>
          <p:cNvSpPr txBox="1"/>
          <p:nvPr/>
        </p:nvSpPr>
        <p:spPr>
          <a:xfrm>
            <a:off x="5009107" y="7091912"/>
            <a:ext cx="839460"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Extra aandacht voor risicocliënten</a:t>
            </a:r>
          </a:p>
        </p:txBody>
      </p:sp>
      <p:sp>
        <p:nvSpPr>
          <p:cNvPr id="254" name="TextBox 254"/>
          <p:cNvSpPr txBox="1"/>
          <p:nvPr/>
        </p:nvSpPr>
        <p:spPr>
          <a:xfrm>
            <a:off x="5009107" y="7633178"/>
            <a:ext cx="839460" cy="409050"/>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Signalen van hittestress direct oppakken </a:t>
            </a:r>
          </a:p>
        </p:txBody>
      </p:sp>
      <p:sp>
        <p:nvSpPr>
          <p:cNvPr id="255" name="TextBox 255"/>
          <p:cNvSpPr txBox="1"/>
          <p:nvPr/>
        </p:nvSpPr>
        <p:spPr>
          <a:xfrm>
            <a:off x="6402798" y="6082950"/>
            <a:ext cx="758976"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Bespreek wat werkte </a:t>
            </a:r>
          </a:p>
        </p:txBody>
      </p:sp>
      <p:sp>
        <p:nvSpPr>
          <p:cNvPr id="256" name="TextBox 256"/>
          <p:cNvSpPr txBox="1"/>
          <p:nvPr/>
        </p:nvSpPr>
        <p:spPr>
          <a:xfrm>
            <a:off x="6403377" y="6622804"/>
            <a:ext cx="723718"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Benoem knelpunten</a:t>
            </a:r>
          </a:p>
        </p:txBody>
      </p:sp>
      <p:sp>
        <p:nvSpPr>
          <p:cNvPr id="257" name="TextBox 257"/>
          <p:cNvSpPr txBox="1"/>
          <p:nvPr/>
        </p:nvSpPr>
        <p:spPr>
          <a:xfrm>
            <a:off x="6403377" y="7080222"/>
            <a:ext cx="773122" cy="409050"/>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Leg 3 verbeterpunten vast </a:t>
            </a:r>
          </a:p>
        </p:txBody>
      </p:sp>
      <p:sp>
        <p:nvSpPr>
          <p:cNvPr id="258" name="TextBox 258"/>
          <p:cNvSpPr txBox="1"/>
          <p:nvPr/>
        </p:nvSpPr>
        <p:spPr>
          <a:xfrm>
            <a:off x="6403377" y="7696239"/>
            <a:ext cx="758397"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Werk het plan bij </a:t>
            </a:r>
          </a:p>
        </p:txBody>
      </p:sp>
      <p:sp>
        <p:nvSpPr>
          <p:cNvPr id="259" name="TextBox 259"/>
          <p:cNvSpPr txBox="1"/>
          <p:nvPr/>
        </p:nvSpPr>
        <p:spPr>
          <a:xfrm>
            <a:off x="3039018" y="8130878"/>
            <a:ext cx="1583678" cy="211682"/>
          </a:xfrm>
          <a:prstGeom prst="rect">
            <a:avLst/>
          </a:prstGeom>
        </p:spPr>
        <p:txBody>
          <a:bodyPr lIns="0" tIns="0" rIns="0" bIns="0" rtlCol="0" anchor="t">
            <a:spAutoFit/>
          </a:bodyPr>
          <a:lstStyle/>
          <a:p>
            <a:pPr algn="l">
              <a:lnSpc>
                <a:spcPts val="1767"/>
              </a:lnSpc>
            </a:pPr>
            <a:r>
              <a:rPr lang="en-US" sz="1299" b="1">
                <a:solidFill>
                  <a:srgbClr val="253861"/>
                </a:solidFill>
                <a:latin typeface="Oswald Bold"/>
                <a:ea typeface="Oswald Bold"/>
                <a:cs typeface="Oswald Bold"/>
                <a:sym typeface="Oswald Bold"/>
              </a:rPr>
              <a:t>Rolverdeling hitteteam</a:t>
            </a:r>
          </a:p>
        </p:txBody>
      </p:sp>
      <p:sp>
        <p:nvSpPr>
          <p:cNvPr id="260" name="TextBox 260"/>
          <p:cNvSpPr txBox="1"/>
          <p:nvPr/>
        </p:nvSpPr>
        <p:spPr>
          <a:xfrm>
            <a:off x="575183" y="9415687"/>
            <a:ext cx="932717" cy="287574"/>
          </a:xfrm>
          <a:prstGeom prst="rect">
            <a:avLst/>
          </a:prstGeom>
        </p:spPr>
        <p:txBody>
          <a:bodyPr lIns="0" tIns="0" rIns="0" bIns="0" rtlCol="0" anchor="t">
            <a:spAutoFit/>
          </a:bodyPr>
          <a:lstStyle/>
          <a:p>
            <a:pPr algn="ctr">
              <a:lnSpc>
                <a:spcPts val="1106"/>
              </a:lnSpc>
            </a:pPr>
            <a:r>
              <a:rPr lang="en-US" sz="813">
                <a:solidFill>
                  <a:srgbClr val="253861"/>
                </a:solidFill>
                <a:latin typeface="Roboto"/>
                <a:ea typeface="Roboto"/>
                <a:cs typeface="Roboto"/>
                <a:sym typeface="Roboto"/>
              </a:rPr>
              <a:t>gebouw, zonwering en apparatuur</a:t>
            </a:r>
          </a:p>
        </p:txBody>
      </p:sp>
      <p:sp>
        <p:nvSpPr>
          <p:cNvPr id="261" name="TextBox 261"/>
          <p:cNvSpPr txBox="1"/>
          <p:nvPr/>
        </p:nvSpPr>
        <p:spPr>
          <a:xfrm>
            <a:off x="720000" y="9224514"/>
            <a:ext cx="534648" cy="145711"/>
          </a:xfrm>
          <a:prstGeom prst="rect">
            <a:avLst/>
          </a:prstGeom>
        </p:spPr>
        <p:txBody>
          <a:bodyPr lIns="0" tIns="0" rIns="0" bIns="0" rtlCol="0" anchor="t">
            <a:spAutoFit/>
          </a:bodyPr>
          <a:lstStyle/>
          <a:p>
            <a:pPr algn="ctr">
              <a:lnSpc>
                <a:spcPts val="1155"/>
              </a:lnSpc>
            </a:pPr>
            <a:r>
              <a:rPr lang="en-US" sz="849" b="1">
                <a:solidFill>
                  <a:srgbClr val="253861"/>
                </a:solidFill>
                <a:latin typeface="Roboto Bold"/>
                <a:ea typeface="Roboto Bold"/>
                <a:cs typeface="Roboto Bold"/>
                <a:sym typeface="Roboto Bold"/>
              </a:rPr>
              <a:t>Facilitair</a:t>
            </a:r>
          </a:p>
        </p:txBody>
      </p:sp>
      <p:sp>
        <p:nvSpPr>
          <p:cNvPr id="262" name="TextBox 262"/>
          <p:cNvSpPr txBox="1"/>
          <p:nvPr/>
        </p:nvSpPr>
        <p:spPr>
          <a:xfrm>
            <a:off x="1379954" y="10072886"/>
            <a:ext cx="5412289" cy="539623"/>
          </a:xfrm>
          <a:prstGeom prst="rect">
            <a:avLst/>
          </a:prstGeom>
        </p:spPr>
        <p:txBody>
          <a:bodyPr lIns="0" tIns="0" rIns="0" bIns="0" rtlCol="0" anchor="t">
            <a:spAutoFit/>
          </a:bodyPr>
          <a:lstStyle/>
          <a:p>
            <a:pPr algn="l">
              <a:lnSpc>
                <a:spcPts val="1495"/>
              </a:lnSpc>
            </a:pPr>
            <a:r>
              <a:rPr lang="en-US" sz="1099">
                <a:solidFill>
                  <a:srgbClr val="253861"/>
                </a:solidFill>
                <a:latin typeface="Roboto"/>
                <a:ea typeface="Roboto"/>
                <a:cs typeface="Roboto"/>
                <a:sym typeface="Roboto"/>
              </a:rPr>
              <a:t>Gebruik dit document als werkhulp: kort, duidelijk en toepasbaar op de werkvloer. </a:t>
            </a:r>
          </a:p>
          <a:p>
            <a:pPr algn="l">
              <a:lnSpc>
                <a:spcPts val="1495"/>
              </a:lnSpc>
            </a:pPr>
            <a:r>
              <a:rPr lang="en-US" sz="1099">
                <a:solidFill>
                  <a:srgbClr val="253861"/>
                </a:solidFill>
                <a:latin typeface="Roboto"/>
                <a:ea typeface="Roboto"/>
                <a:cs typeface="Roboto"/>
                <a:sym typeface="Roboto"/>
              </a:rPr>
              <a:t>Detailinformatie staat in de bijlagen.</a:t>
            </a:r>
          </a:p>
          <a:p>
            <a:pPr algn="l">
              <a:lnSpc>
                <a:spcPts val="1495"/>
              </a:lnSpc>
            </a:pPr>
            <a:endParaRPr lang="en-US" sz="1099">
              <a:solidFill>
                <a:srgbClr val="25386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096" y="2044374"/>
            <a:ext cx="3369970" cy="6961975"/>
            <a:chOff x="0" y="0"/>
            <a:chExt cx="1207721" cy="2495015"/>
          </a:xfrm>
        </p:grpSpPr>
        <p:sp>
          <p:nvSpPr>
            <p:cNvPr id="3" name="Freeform 3"/>
            <p:cNvSpPr/>
            <p:nvPr/>
          </p:nvSpPr>
          <p:spPr>
            <a:xfrm>
              <a:off x="0" y="0"/>
              <a:ext cx="1207721" cy="2495015"/>
            </a:xfrm>
            <a:custGeom>
              <a:avLst/>
              <a:gdLst/>
              <a:ahLst/>
              <a:cxnLst/>
              <a:rect l="l" t="t" r="r" b="b"/>
              <a:pathLst>
                <a:path w="1207721" h="2495015">
                  <a:moveTo>
                    <a:pt x="13784" y="0"/>
                  </a:moveTo>
                  <a:lnTo>
                    <a:pt x="1193937" y="0"/>
                  </a:lnTo>
                  <a:cubicBezTo>
                    <a:pt x="1201550" y="0"/>
                    <a:pt x="1207721" y="6171"/>
                    <a:pt x="1207721" y="13784"/>
                  </a:cubicBezTo>
                  <a:lnTo>
                    <a:pt x="1207721" y="2481231"/>
                  </a:lnTo>
                  <a:cubicBezTo>
                    <a:pt x="1207721" y="2484886"/>
                    <a:pt x="1206269" y="2488392"/>
                    <a:pt x="1203684" y="2490977"/>
                  </a:cubicBezTo>
                  <a:cubicBezTo>
                    <a:pt x="1201099" y="2493562"/>
                    <a:pt x="1197593" y="2495015"/>
                    <a:pt x="1193937" y="2495015"/>
                  </a:cubicBezTo>
                  <a:lnTo>
                    <a:pt x="13784" y="2495015"/>
                  </a:lnTo>
                  <a:cubicBezTo>
                    <a:pt x="6171" y="2495015"/>
                    <a:pt x="0" y="2488843"/>
                    <a:pt x="0" y="2481231"/>
                  </a:cubicBezTo>
                  <a:lnTo>
                    <a:pt x="0" y="13784"/>
                  </a:lnTo>
                  <a:cubicBezTo>
                    <a:pt x="0" y="6171"/>
                    <a:pt x="6171" y="0"/>
                    <a:pt x="13784" y="0"/>
                  </a:cubicBezTo>
                  <a:close/>
                </a:path>
              </a:pathLst>
            </a:custGeom>
            <a:solidFill>
              <a:srgbClr val="E1F5FE">
                <a:alpha val="14902"/>
              </a:srgbClr>
            </a:solidFill>
            <a:ln w="9525" cap="sq">
              <a:solidFill>
                <a:srgbClr val="D9D9D9">
                  <a:alpha val="14902"/>
                </a:srgbClr>
              </a:solidFill>
              <a:prstDash val="solid"/>
              <a:miter/>
            </a:ln>
          </p:spPr>
          <p:txBody>
            <a:bodyPr/>
            <a:lstStyle/>
            <a:p>
              <a:endParaRPr lang="nl-NL"/>
            </a:p>
          </p:txBody>
        </p:sp>
        <p:sp>
          <p:nvSpPr>
            <p:cNvPr id="4" name="TextBox 4"/>
            <p:cNvSpPr txBox="1"/>
            <p:nvPr/>
          </p:nvSpPr>
          <p:spPr>
            <a:xfrm>
              <a:off x="0" y="-38100"/>
              <a:ext cx="1207721" cy="253311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410608" y="4165132"/>
            <a:ext cx="3100223" cy="900000"/>
            <a:chOff x="0" y="0"/>
            <a:chExt cx="1111050" cy="322540"/>
          </a:xfrm>
        </p:grpSpPr>
        <p:sp>
          <p:nvSpPr>
            <p:cNvPr id="6" name="Freeform 6"/>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7" name="TextBox 7"/>
            <p:cNvSpPr txBox="1"/>
            <p:nvPr/>
          </p:nvSpPr>
          <p:spPr>
            <a:xfrm>
              <a:off x="0" y="-28575"/>
              <a:ext cx="1111050" cy="351115"/>
            </a:xfrm>
            <a:prstGeom prst="rect">
              <a:avLst/>
            </a:prstGeom>
          </p:spPr>
          <p:txBody>
            <a:bodyPr lIns="50800" tIns="50800" rIns="50800" bIns="50800" rtlCol="0" anchor="ctr"/>
            <a:lstStyle/>
            <a:p>
              <a:pPr algn="ctr">
                <a:lnSpc>
                  <a:spcPts val="1120"/>
                </a:lnSpc>
              </a:pPr>
              <a:endParaRPr/>
            </a:p>
          </p:txBody>
        </p:sp>
      </p:grpSp>
      <p:grpSp>
        <p:nvGrpSpPr>
          <p:cNvPr id="8" name="Group 8"/>
          <p:cNvGrpSpPr/>
          <p:nvPr/>
        </p:nvGrpSpPr>
        <p:grpSpPr>
          <a:xfrm>
            <a:off x="410608" y="7943956"/>
            <a:ext cx="3100223" cy="900000"/>
            <a:chOff x="0" y="0"/>
            <a:chExt cx="1111050" cy="322540"/>
          </a:xfrm>
        </p:grpSpPr>
        <p:sp>
          <p:nvSpPr>
            <p:cNvPr id="9" name="Freeform 9"/>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0" name="TextBox 10"/>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327600" y="1313100"/>
            <a:ext cx="7041600" cy="646532"/>
            <a:chOff x="0" y="0"/>
            <a:chExt cx="1930765" cy="177275"/>
          </a:xfrm>
        </p:grpSpPr>
        <p:sp>
          <p:nvSpPr>
            <p:cNvPr id="12" name="Freeform 12"/>
            <p:cNvSpPr/>
            <p:nvPr/>
          </p:nvSpPr>
          <p:spPr>
            <a:xfrm>
              <a:off x="0" y="0"/>
              <a:ext cx="1930765" cy="177275"/>
            </a:xfrm>
            <a:custGeom>
              <a:avLst/>
              <a:gdLst/>
              <a:ahLst/>
              <a:cxnLst/>
              <a:rect l="l" t="t" r="r" b="b"/>
              <a:pathLst>
                <a:path w="1930765" h="177275">
                  <a:moveTo>
                    <a:pt x="6597" y="0"/>
                  </a:moveTo>
                  <a:lnTo>
                    <a:pt x="1924168" y="0"/>
                  </a:lnTo>
                  <a:cubicBezTo>
                    <a:pt x="1925918" y="0"/>
                    <a:pt x="1927596" y="695"/>
                    <a:pt x="1928833" y="1932"/>
                  </a:cubicBezTo>
                  <a:cubicBezTo>
                    <a:pt x="1930070" y="3169"/>
                    <a:pt x="1930765" y="4847"/>
                    <a:pt x="1930765" y="6597"/>
                  </a:cubicBezTo>
                  <a:lnTo>
                    <a:pt x="1930765" y="170678"/>
                  </a:lnTo>
                  <a:cubicBezTo>
                    <a:pt x="1930765" y="172428"/>
                    <a:pt x="1930070" y="174106"/>
                    <a:pt x="1928833" y="175343"/>
                  </a:cubicBezTo>
                  <a:cubicBezTo>
                    <a:pt x="1927596" y="176580"/>
                    <a:pt x="1925918" y="177275"/>
                    <a:pt x="1924168" y="177275"/>
                  </a:cubicBezTo>
                  <a:lnTo>
                    <a:pt x="6597" y="177275"/>
                  </a:lnTo>
                  <a:cubicBezTo>
                    <a:pt x="4847" y="177275"/>
                    <a:pt x="3169" y="176580"/>
                    <a:pt x="1932" y="175343"/>
                  </a:cubicBezTo>
                  <a:cubicBezTo>
                    <a:pt x="695" y="174106"/>
                    <a:pt x="0" y="172428"/>
                    <a:pt x="0" y="170678"/>
                  </a:cubicBezTo>
                  <a:lnTo>
                    <a:pt x="0" y="6597"/>
                  </a:lnTo>
                  <a:cubicBezTo>
                    <a:pt x="0" y="4847"/>
                    <a:pt x="695" y="3169"/>
                    <a:pt x="1932" y="1932"/>
                  </a:cubicBezTo>
                  <a:cubicBezTo>
                    <a:pt x="3169" y="695"/>
                    <a:pt x="4847" y="0"/>
                    <a:pt x="6597" y="0"/>
                  </a:cubicBezTo>
                  <a:close/>
                </a:path>
              </a:pathLst>
            </a:custGeom>
            <a:solidFill>
              <a:srgbClr val="E1F5FE"/>
            </a:solidFill>
            <a:ln w="9525" cap="sq">
              <a:solidFill>
                <a:srgbClr val="D9D9D9"/>
              </a:solidFill>
              <a:prstDash val="solid"/>
              <a:miter/>
            </a:ln>
          </p:spPr>
          <p:txBody>
            <a:bodyPr/>
            <a:lstStyle/>
            <a:p>
              <a:endParaRPr lang="nl-NL"/>
            </a:p>
          </p:txBody>
        </p:sp>
        <p:sp>
          <p:nvSpPr>
            <p:cNvPr id="13" name="TextBox 13"/>
            <p:cNvSpPr txBox="1"/>
            <p:nvPr/>
          </p:nvSpPr>
          <p:spPr>
            <a:xfrm>
              <a:off x="0" y="-38100"/>
              <a:ext cx="1930765" cy="215375"/>
            </a:xfrm>
            <a:prstGeom prst="rect">
              <a:avLst/>
            </a:prstGeom>
          </p:spPr>
          <p:txBody>
            <a:bodyPr lIns="50800" tIns="50800" rIns="50800" bIns="50800" rtlCol="0" anchor="ctr"/>
            <a:lstStyle/>
            <a:p>
              <a:pPr algn="ctr">
                <a:lnSpc>
                  <a:spcPts val="1960"/>
                </a:lnSpc>
              </a:pPr>
              <a:endParaRPr/>
            </a:p>
          </p:txBody>
        </p:sp>
      </p:grpSp>
      <p:sp>
        <p:nvSpPr>
          <p:cNvPr id="14" name="Freeform 14"/>
          <p:cNvSpPr/>
          <p:nvPr/>
        </p:nvSpPr>
        <p:spPr>
          <a:xfrm>
            <a:off x="664683" y="1425187"/>
            <a:ext cx="426181" cy="428519"/>
          </a:xfrm>
          <a:custGeom>
            <a:avLst/>
            <a:gdLst/>
            <a:ahLst/>
            <a:cxnLst/>
            <a:rect l="l" t="t" r="r" b="b"/>
            <a:pathLst>
              <a:path w="426181" h="428519">
                <a:moveTo>
                  <a:pt x="0" y="0"/>
                </a:moveTo>
                <a:lnTo>
                  <a:pt x="426182" y="0"/>
                </a:lnTo>
                <a:lnTo>
                  <a:pt x="426182" y="428519"/>
                </a:lnTo>
                <a:lnTo>
                  <a:pt x="0" y="42851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nl-NL"/>
          </a:p>
        </p:txBody>
      </p:sp>
      <p:grpSp>
        <p:nvGrpSpPr>
          <p:cNvPr id="15" name="Group 15"/>
          <p:cNvGrpSpPr/>
          <p:nvPr/>
        </p:nvGrpSpPr>
        <p:grpSpPr>
          <a:xfrm>
            <a:off x="410608" y="2919330"/>
            <a:ext cx="3100223" cy="900000"/>
            <a:chOff x="0" y="0"/>
            <a:chExt cx="1111050" cy="322540"/>
          </a:xfrm>
        </p:grpSpPr>
        <p:sp>
          <p:nvSpPr>
            <p:cNvPr id="16" name="Freeform 16"/>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7" name="TextBox 17"/>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18" name="Group 18"/>
          <p:cNvGrpSpPr/>
          <p:nvPr/>
        </p:nvGrpSpPr>
        <p:grpSpPr>
          <a:xfrm>
            <a:off x="566383" y="2736397"/>
            <a:ext cx="2944449" cy="269144"/>
            <a:chOff x="0" y="0"/>
            <a:chExt cx="1055224" cy="96455"/>
          </a:xfrm>
        </p:grpSpPr>
        <p:sp>
          <p:nvSpPr>
            <p:cNvPr id="19" name="Freeform 19"/>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1E3A71"/>
            </a:solidFill>
          </p:spPr>
          <p:txBody>
            <a:bodyPr/>
            <a:lstStyle/>
            <a:p>
              <a:endParaRPr lang="nl-NL"/>
            </a:p>
          </p:txBody>
        </p:sp>
        <p:sp>
          <p:nvSpPr>
            <p:cNvPr id="20" name="TextBox 20"/>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374762" y="2689063"/>
            <a:ext cx="373919" cy="37391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3861"/>
            </a:solidFill>
            <a:ln w="9525" cap="sq">
              <a:solidFill>
                <a:srgbClr val="FFFFFF"/>
              </a:solidFill>
              <a:prstDash val="solid"/>
              <a:miter/>
            </a:ln>
          </p:spPr>
          <p:txBody>
            <a:bodyPr/>
            <a:lstStyle/>
            <a:p>
              <a:endParaRPr lang="nl-NL"/>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24" name="Freeform 24"/>
          <p:cNvSpPr/>
          <p:nvPr/>
        </p:nvSpPr>
        <p:spPr>
          <a:xfrm flipH="1">
            <a:off x="2452921" y="3062981"/>
            <a:ext cx="822078" cy="643276"/>
          </a:xfrm>
          <a:custGeom>
            <a:avLst/>
            <a:gdLst/>
            <a:ahLst/>
            <a:cxnLst/>
            <a:rect l="l" t="t" r="r" b="b"/>
            <a:pathLst>
              <a:path w="822078" h="643276">
                <a:moveTo>
                  <a:pt x="822078" y="0"/>
                </a:moveTo>
                <a:lnTo>
                  <a:pt x="0" y="0"/>
                </a:lnTo>
                <a:lnTo>
                  <a:pt x="0" y="643277"/>
                </a:lnTo>
                <a:lnTo>
                  <a:pt x="822078" y="643277"/>
                </a:lnTo>
                <a:lnTo>
                  <a:pt x="822078" y="0"/>
                </a:lnTo>
                <a:close/>
              </a:path>
            </a:pathLst>
          </a:custGeom>
          <a:blipFill>
            <a:blip r:embed="rId3"/>
            <a:stretch>
              <a:fillRect/>
            </a:stretch>
          </a:blipFill>
        </p:spPr>
        <p:txBody>
          <a:bodyPr/>
          <a:lstStyle/>
          <a:p>
            <a:endParaRPr lang="nl-NL"/>
          </a:p>
        </p:txBody>
      </p:sp>
      <p:grpSp>
        <p:nvGrpSpPr>
          <p:cNvPr id="25" name="Group 25"/>
          <p:cNvGrpSpPr/>
          <p:nvPr/>
        </p:nvGrpSpPr>
        <p:grpSpPr>
          <a:xfrm>
            <a:off x="597568" y="3976980"/>
            <a:ext cx="2944449" cy="269144"/>
            <a:chOff x="0" y="0"/>
            <a:chExt cx="1055224" cy="96455"/>
          </a:xfrm>
        </p:grpSpPr>
        <p:sp>
          <p:nvSpPr>
            <p:cNvPr id="26" name="Freeform 26"/>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39A9DC"/>
            </a:solidFill>
          </p:spPr>
          <p:txBody>
            <a:bodyPr/>
            <a:lstStyle/>
            <a:p>
              <a:endParaRPr lang="nl-NL"/>
            </a:p>
          </p:txBody>
        </p:sp>
        <p:sp>
          <p:nvSpPr>
            <p:cNvPr id="27" name="TextBox 27"/>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sp>
        <p:nvSpPr>
          <p:cNvPr id="28" name="TextBox 28"/>
          <p:cNvSpPr txBox="1"/>
          <p:nvPr/>
        </p:nvSpPr>
        <p:spPr>
          <a:xfrm>
            <a:off x="828935" y="4020523"/>
            <a:ext cx="1231258"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Voorbereiding</a:t>
            </a:r>
          </a:p>
        </p:txBody>
      </p:sp>
      <p:grpSp>
        <p:nvGrpSpPr>
          <p:cNvPr id="29" name="Group 29"/>
          <p:cNvGrpSpPr/>
          <p:nvPr/>
        </p:nvGrpSpPr>
        <p:grpSpPr>
          <a:xfrm>
            <a:off x="410608" y="5486731"/>
            <a:ext cx="3100223" cy="900000"/>
            <a:chOff x="0" y="0"/>
            <a:chExt cx="1111050" cy="322540"/>
          </a:xfrm>
        </p:grpSpPr>
        <p:sp>
          <p:nvSpPr>
            <p:cNvPr id="30" name="Freeform 30"/>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31" name="TextBox 31"/>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32" name="Group 32"/>
          <p:cNvGrpSpPr/>
          <p:nvPr/>
        </p:nvGrpSpPr>
        <p:grpSpPr>
          <a:xfrm>
            <a:off x="571292" y="5275746"/>
            <a:ext cx="2944800" cy="270000"/>
            <a:chOff x="0" y="0"/>
            <a:chExt cx="1055350" cy="96762"/>
          </a:xfrm>
        </p:grpSpPr>
        <p:sp>
          <p:nvSpPr>
            <p:cNvPr id="33" name="Freeform 33"/>
            <p:cNvSpPr/>
            <p:nvPr/>
          </p:nvSpPr>
          <p:spPr>
            <a:xfrm>
              <a:off x="0" y="0"/>
              <a:ext cx="1055350" cy="96762"/>
            </a:xfrm>
            <a:custGeom>
              <a:avLst/>
              <a:gdLst/>
              <a:ahLst/>
              <a:cxnLst/>
              <a:rect l="l" t="t" r="r" b="b"/>
              <a:pathLst>
                <a:path w="1055350" h="96762">
                  <a:moveTo>
                    <a:pt x="13145" y="0"/>
                  </a:moveTo>
                  <a:lnTo>
                    <a:pt x="1042205" y="0"/>
                  </a:lnTo>
                  <a:cubicBezTo>
                    <a:pt x="1045691" y="0"/>
                    <a:pt x="1049035" y="1385"/>
                    <a:pt x="1051500" y="3850"/>
                  </a:cubicBezTo>
                  <a:cubicBezTo>
                    <a:pt x="1053965" y="6315"/>
                    <a:pt x="1055350" y="9659"/>
                    <a:pt x="1055350" y="13145"/>
                  </a:cubicBezTo>
                  <a:lnTo>
                    <a:pt x="1055350" y="83617"/>
                  </a:lnTo>
                  <a:cubicBezTo>
                    <a:pt x="1055350" y="87103"/>
                    <a:pt x="1053965" y="90447"/>
                    <a:pt x="1051500" y="92912"/>
                  </a:cubicBezTo>
                  <a:cubicBezTo>
                    <a:pt x="1049035" y="95377"/>
                    <a:pt x="1045691" y="96762"/>
                    <a:pt x="1042205" y="96762"/>
                  </a:cubicBezTo>
                  <a:lnTo>
                    <a:pt x="13145" y="96762"/>
                  </a:lnTo>
                  <a:cubicBezTo>
                    <a:pt x="9659" y="96762"/>
                    <a:pt x="6315" y="95377"/>
                    <a:pt x="3850" y="92912"/>
                  </a:cubicBezTo>
                  <a:cubicBezTo>
                    <a:pt x="1385" y="90447"/>
                    <a:pt x="0" y="87103"/>
                    <a:pt x="0" y="83617"/>
                  </a:cubicBezTo>
                  <a:lnTo>
                    <a:pt x="0" y="13145"/>
                  </a:lnTo>
                  <a:cubicBezTo>
                    <a:pt x="0" y="9659"/>
                    <a:pt x="1385" y="6315"/>
                    <a:pt x="3850" y="3850"/>
                  </a:cubicBezTo>
                  <a:cubicBezTo>
                    <a:pt x="6315" y="1385"/>
                    <a:pt x="9659" y="0"/>
                    <a:pt x="13145" y="0"/>
                  </a:cubicBezTo>
                  <a:close/>
                </a:path>
              </a:pathLst>
            </a:custGeom>
            <a:solidFill>
              <a:srgbClr val="97BF0D"/>
            </a:solidFill>
          </p:spPr>
          <p:txBody>
            <a:bodyPr/>
            <a:lstStyle/>
            <a:p>
              <a:endParaRPr lang="nl-NL"/>
            </a:p>
          </p:txBody>
        </p:sp>
        <p:sp>
          <p:nvSpPr>
            <p:cNvPr id="34" name="TextBox 34"/>
            <p:cNvSpPr txBox="1"/>
            <p:nvPr/>
          </p:nvSpPr>
          <p:spPr>
            <a:xfrm>
              <a:off x="0" y="-38100"/>
              <a:ext cx="1055350" cy="134862"/>
            </a:xfrm>
            <a:prstGeom prst="rect">
              <a:avLst/>
            </a:prstGeom>
          </p:spPr>
          <p:txBody>
            <a:bodyPr lIns="50800" tIns="50800" rIns="50800" bIns="50800" rtlCol="0" anchor="ctr"/>
            <a:lstStyle/>
            <a:p>
              <a:pPr algn="ctr">
                <a:lnSpc>
                  <a:spcPts val="1960"/>
                </a:lnSpc>
              </a:pPr>
              <a:endParaRPr/>
            </a:p>
          </p:txBody>
        </p:sp>
      </p:grpSp>
      <p:grpSp>
        <p:nvGrpSpPr>
          <p:cNvPr id="35" name="Group 35"/>
          <p:cNvGrpSpPr/>
          <p:nvPr/>
        </p:nvGrpSpPr>
        <p:grpSpPr>
          <a:xfrm>
            <a:off x="374762" y="5223572"/>
            <a:ext cx="373919" cy="373919"/>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37" name="TextBox 3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38" name="Freeform 38"/>
          <p:cNvSpPr/>
          <p:nvPr/>
        </p:nvSpPr>
        <p:spPr>
          <a:xfrm>
            <a:off x="2986999" y="5751631"/>
            <a:ext cx="252000" cy="224910"/>
          </a:xfrm>
          <a:custGeom>
            <a:avLst/>
            <a:gdLst/>
            <a:ahLst/>
            <a:cxnLst/>
            <a:rect l="l" t="t" r="r" b="b"/>
            <a:pathLst>
              <a:path w="252000" h="224910">
                <a:moveTo>
                  <a:pt x="0" y="0"/>
                </a:moveTo>
                <a:lnTo>
                  <a:pt x="252000" y="0"/>
                </a:lnTo>
                <a:lnTo>
                  <a:pt x="252000" y="224910"/>
                </a:lnTo>
                <a:lnTo>
                  <a:pt x="0" y="22491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grpSp>
        <p:nvGrpSpPr>
          <p:cNvPr id="39" name="Group 39"/>
          <p:cNvGrpSpPr/>
          <p:nvPr/>
        </p:nvGrpSpPr>
        <p:grpSpPr>
          <a:xfrm>
            <a:off x="410608" y="6701056"/>
            <a:ext cx="3100223" cy="900000"/>
            <a:chOff x="0" y="0"/>
            <a:chExt cx="1111050" cy="322540"/>
          </a:xfrm>
        </p:grpSpPr>
        <p:sp>
          <p:nvSpPr>
            <p:cNvPr id="40" name="Freeform 40"/>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41" name="TextBox 41"/>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42" name="Group 42"/>
          <p:cNvGrpSpPr/>
          <p:nvPr/>
        </p:nvGrpSpPr>
        <p:grpSpPr>
          <a:xfrm>
            <a:off x="581903" y="6521282"/>
            <a:ext cx="2944449" cy="269144"/>
            <a:chOff x="0" y="0"/>
            <a:chExt cx="1055224" cy="96455"/>
          </a:xfrm>
        </p:grpSpPr>
        <p:sp>
          <p:nvSpPr>
            <p:cNvPr id="43" name="Freeform 43"/>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F39200"/>
            </a:solidFill>
          </p:spPr>
          <p:txBody>
            <a:bodyPr/>
            <a:lstStyle/>
            <a:p>
              <a:endParaRPr lang="nl-NL"/>
            </a:p>
          </p:txBody>
        </p:sp>
        <p:sp>
          <p:nvSpPr>
            <p:cNvPr id="44" name="TextBox 44"/>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grpSp>
        <p:nvGrpSpPr>
          <p:cNvPr id="45" name="Group 45"/>
          <p:cNvGrpSpPr/>
          <p:nvPr/>
        </p:nvGrpSpPr>
        <p:grpSpPr>
          <a:xfrm>
            <a:off x="395088" y="6454607"/>
            <a:ext cx="373919" cy="373919"/>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9200"/>
            </a:solidFill>
            <a:ln w="9525" cap="sq">
              <a:solidFill>
                <a:srgbClr val="FFFFFF"/>
              </a:solidFill>
              <a:prstDash val="solid"/>
              <a:miter/>
            </a:ln>
          </p:spPr>
          <p:txBody>
            <a:bodyPr/>
            <a:lstStyle/>
            <a:p>
              <a:endParaRPr lang="nl-NL"/>
            </a:p>
          </p:txBody>
        </p:sp>
        <p:sp>
          <p:nvSpPr>
            <p:cNvPr id="47" name="TextBox 4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48" name="Freeform 48"/>
          <p:cNvSpPr/>
          <p:nvPr/>
        </p:nvSpPr>
        <p:spPr>
          <a:xfrm>
            <a:off x="648778" y="2169182"/>
            <a:ext cx="382909" cy="382909"/>
          </a:xfrm>
          <a:custGeom>
            <a:avLst/>
            <a:gdLst/>
            <a:ahLst/>
            <a:cxnLst/>
            <a:rect l="l" t="t" r="r" b="b"/>
            <a:pathLst>
              <a:path w="382909" h="382909">
                <a:moveTo>
                  <a:pt x="0" y="0"/>
                </a:moveTo>
                <a:lnTo>
                  <a:pt x="382909" y="0"/>
                </a:lnTo>
                <a:lnTo>
                  <a:pt x="382909" y="382909"/>
                </a:lnTo>
                <a:lnTo>
                  <a:pt x="0" y="38290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49" name="Group 49"/>
          <p:cNvGrpSpPr/>
          <p:nvPr/>
        </p:nvGrpSpPr>
        <p:grpSpPr>
          <a:xfrm>
            <a:off x="374762" y="3919830"/>
            <a:ext cx="373919" cy="373919"/>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A9DC"/>
            </a:solidFill>
            <a:ln w="9525" cap="sq">
              <a:solidFill>
                <a:srgbClr val="FFFFFF"/>
              </a:solidFill>
              <a:prstDash val="solid"/>
              <a:miter/>
            </a:ln>
          </p:spPr>
          <p:txBody>
            <a:bodyPr/>
            <a:lstStyle/>
            <a:p>
              <a:endParaRPr lang="nl-NL"/>
            </a:p>
          </p:txBody>
        </p:sp>
        <p:sp>
          <p:nvSpPr>
            <p:cNvPr id="51" name="TextBox 51"/>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52" name="Freeform 52"/>
          <p:cNvSpPr/>
          <p:nvPr/>
        </p:nvSpPr>
        <p:spPr>
          <a:xfrm>
            <a:off x="2928676" y="4369949"/>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grpSp>
        <p:nvGrpSpPr>
          <p:cNvPr id="53" name="Group 53"/>
          <p:cNvGrpSpPr/>
          <p:nvPr/>
        </p:nvGrpSpPr>
        <p:grpSpPr>
          <a:xfrm>
            <a:off x="605992" y="7791154"/>
            <a:ext cx="2944449" cy="269144"/>
            <a:chOff x="0" y="0"/>
            <a:chExt cx="1055224" cy="96455"/>
          </a:xfrm>
        </p:grpSpPr>
        <p:sp>
          <p:nvSpPr>
            <p:cNvPr id="54" name="Freeform 54"/>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951B81"/>
            </a:solidFill>
          </p:spPr>
          <p:txBody>
            <a:bodyPr/>
            <a:lstStyle/>
            <a:p>
              <a:endParaRPr lang="nl-NL"/>
            </a:p>
          </p:txBody>
        </p:sp>
        <p:sp>
          <p:nvSpPr>
            <p:cNvPr id="55" name="TextBox 55"/>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grpSp>
        <p:nvGrpSpPr>
          <p:cNvPr id="56" name="Group 56"/>
          <p:cNvGrpSpPr/>
          <p:nvPr/>
        </p:nvGrpSpPr>
        <p:grpSpPr>
          <a:xfrm>
            <a:off x="410608" y="7742096"/>
            <a:ext cx="373919" cy="373919"/>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1B81"/>
            </a:solidFill>
            <a:ln w="9525" cap="sq">
              <a:solidFill>
                <a:srgbClr val="FFFFFF"/>
              </a:solidFill>
              <a:prstDash val="solid"/>
              <a:miter/>
            </a:ln>
          </p:spPr>
          <p:txBody>
            <a:bodyPr/>
            <a:lstStyle/>
            <a:p>
              <a:endParaRPr lang="nl-NL"/>
            </a:p>
          </p:txBody>
        </p:sp>
        <p:sp>
          <p:nvSpPr>
            <p:cNvPr id="58" name="TextBox 58"/>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59" name="Freeform 59"/>
          <p:cNvSpPr/>
          <p:nvPr/>
        </p:nvSpPr>
        <p:spPr>
          <a:xfrm>
            <a:off x="2964676" y="7060514"/>
            <a:ext cx="180000" cy="258993"/>
          </a:xfrm>
          <a:custGeom>
            <a:avLst/>
            <a:gdLst/>
            <a:ahLst/>
            <a:cxnLst/>
            <a:rect l="l" t="t" r="r" b="b"/>
            <a:pathLst>
              <a:path w="180000" h="258993">
                <a:moveTo>
                  <a:pt x="0" y="0"/>
                </a:moveTo>
                <a:lnTo>
                  <a:pt x="180000" y="0"/>
                </a:lnTo>
                <a:lnTo>
                  <a:pt x="180000" y="258993"/>
                </a:lnTo>
                <a:lnTo>
                  <a:pt x="0" y="25899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sp>
        <p:nvSpPr>
          <p:cNvPr id="60" name="Freeform 60"/>
          <p:cNvSpPr/>
          <p:nvPr/>
        </p:nvSpPr>
        <p:spPr>
          <a:xfrm>
            <a:off x="2928676" y="8193647"/>
            <a:ext cx="252000" cy="344615"/>
          </a:xfrm>
          <a:custGeom>
            <a:avLst/>
            <a:gdLst/>
            <a:ahLst/>
            <a:cxnLst/>
            <a:rect l="l" t="t" r="r" b="b"/>
            <a:pathLst>
              <a:path w="252000" h="344615">
                <a:moveTo>
                  <a:pt x="0" y="0"/>
                </a:moveTo>
                <a:lnTo>
                  <a:pt x="252000" y="0"/>
                </a:lnTo>
                <a:lnTo>
                  <a:pt x="252000" y="344616"/>
                </a:lnTo>
                <a:lnTo>
                  <a:pt x="0" y="344616"/>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grpSp>
        <p:nvGrpSpPr>
          <p:cNvPr id="61" name="Group 61"/>
          <p:cNvGrpSpPr/>
          <p:nvPr/>
        </p:nvGrpSpPr>
        <p:grpSpPr>
          <a:xfrm>
            <a:off x="628683" y="3081330"/>
            <a:ext cx="108000" cy="108000"/>
            <a:chOff x="0" y="0"/>
            <a:chExt cx="38705" cy="38705"/>
          </a:xfrm>
        </p:grpSpPr>
        <p:sp>
          <p:nvSpPr>
            <p:cNvPr id="62" name="Freeform 62"/>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63" name="TextBox 63"/>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sp>
        <p:nvSpPr>
          <p:cNvPr id="64" name="TextBox 64"/>
          <p:cNvSpPr txBox="1"/>
          <p:nvPr/>
        </p:nvSpPr>
        <p:spPr>
          <a:xfrm>
            <a:off x="828935" y="2763686"/>
            <a:ext cx="1535961"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Preventie</a:t>
            </a:r>
          </a:p>
        </p:txBody>
      </p:sp>
      <p:sp>
        <p:nvSpPr>
          <p:cNvPr id="65" name="TextBox 65"/>
          <p:cNvSpPr txBox="1"/>
          <p:nvPr/>
        </p:nvSpPr>
        <p:spPr>
          <a:xfrm>
            <a:off x="510511" y="2741150"/>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1</a:t>
            </a:r>
          </a:p>
        </p:txBody>
      </p:sp>
      <p:sp>
        <p:nvSpPr>
          <p:cNvPr id="66" name="TextBox 66"/>
          <p:cNvSpPr txBox="1"/>
          <p:nvPr/>
        </p:nvSpPr>
        <p:spPr>
          <a:xfrm>
            <a:off x="784527" y="3066013"/>
            <a:ext cx="2005310" cy="13829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Gebouwcheck uitgevoerd</a:t>
            </a:r>
          </a:p>
        </p:txBody>
      </p:sp>
      <p:sp>
        <p:nvSpPr>
          <p:cNvPr id="67" name="TextBox 67"/>
          <p:cNvSpPr txBox="1"/>
          <p:nvPr/>
        </p:nvSpPr>
        <p:spPr>
          <a:xfrm>
            <a:off x="784527" y="3246013"/>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Koele ruimte aangewezen</a:t>
            </a:r>
          </a:p>
        </p:txBody>
      </p:sp>
      <p:sp>
        <p:nvSpPr>
          <p:cNvPr id="68" name="TextBox 68"/>
          <p:cNvSpPr txBox="1"/>
          <p:nvPr/>
        </p:nvSpPr>
        <p:spPr>
          <a:xfrm>
            <a:off x="784527" y="3606013"/>
            <a:ext cx="2005310" cy="13829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Warmtebronnen en apparatuur in beeld</a:t>
            </a:r>
          </a:p>
        </p:txBody>
      </p:sp>
      <p:sp>
        <p:nvSpPr>
          <p:cNvPr id="69" name="TextBox 69"/>
          <p:cNvSpPr txBox="1"/>
          <p:nvPr/>
        </p:nvSpPr>
        <p:spPr>
          <a:xfrm>
            <a:off x="784527" y="3426013"/>
            <a:ext cx="2005310" cy="13829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Eigenaar per actie bekend</a:t>
            </a:r>
          </a:p>
        </p:txBody>
      </p:sp>
      <p:sp>
        <p:nvSpPr>
          <p:cNvPr id="70" name="TextBox 70"/>
          <p:cNvSpPr txBox="1"/>
          <p:nvPr/>
        </p:nvSpPr>
        <p:spPr>
          <a:xfrm>
            <a:off x="510511" y="5276095"/>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3</a:t>
            </a:r>
          </a:p>
        </p:txBody>
      </p:sp>
      <p:sp>
        <p:nvSpPr>
          <p:cNvPr id="71" name="TextBox 71"/>
          <p:cNvSpPr txBox="1"/>
          <p:nvPr/>
        </p:nvSpPr>
        <p:spPr>
          <a:xfrm>
            <a:off x="828935" y="5303257"/>
            <a:ext cx="1717192"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Voorwaarschuwing</a:t>
            </a:r>
          </a:p>
        </p:txBody>
      </p:sp>
      <p:sp>
        <p:nvSpPr>
          <p:cNvPr id="72" name="TextBox 72"/>
          <p:cNvSpPr txBox="1"/>
          <p:nvPr/>
        </p:nvSpPr>
        <p:spPr>
          <a:xfrm>
            <a:off x="524606" y="6490535"/>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4</a:t>
            </a:r>
          </a:p>
        </p:txBody>
      </p:sp>
      <p:sp>
        <p:nvSpPr>
          <p:cNvPr id="73" name="TextBox 73"/>
          <p:cNvSpPr txBox="1"/>
          <p:nvPr/>
        </p:nvSpPr>
        <p:spPr>
          <a:xfrm>
            <a:off x="828935" y="6539992"/>
            <a:ext cx="1657457"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Maatregelen Actief</a:t>
            </a:r>
          </a:p>
        </p:txBody>
      </p:sp>
      <p:sp>
        <p:nvSpPr>
          <p:cNvPr id="74" name="TextBox 74"/>
          <p:cNvSpPr txBox="1"/>
          <p:nvPr/>
        </p:nvSpPr>
        <p:spPr>
          <a:xfrm>
            <a:off x="243350" y="273749"/>
            <a:ext cx="5915275" cy="596900"/>
          </a:xfrm>
          <a:prstGeom prst="rect">
            <a:avLst/>
          </a:prstGeom>
        </p:spPr>
        <p:txBody>
          <a:bodyPr lIns="0" tIns="0" rIns="0" bIns="0" rtlCol="0" anchor="t">
            <a:spAutoFit/>
          </a:bodyPr>
          <a:lstStyle/>
          <a:p>
            <a:pPr algn="l">
              <a:lnSpc>
                <a:spcPts val="4900"/>
              </a:lnSpc>
            </a:pPr>
            <a:r>
              <a:rPr lang="en-US" sz="3500" b="1">
                <a:solidFill>
                  <a:srgbClr val="253861"/>
                </a:solidFill>
                <a:latin typeface="Oswald Bold"/>
                <a:ea typeface="Oswald Bold"/>
                <a:cs typeface="Oswald Bold"/>
                <a:sym typeface="Oswald Bold"/>
              </a:rPr>
              <a:t>Checklist per fase</a:t>
            </a:r>
          </a:p>
        </p:txBody>
      </p:sp>
      <p:sp>
        <p:nvSpPr>
          <p:cNvPr id="75" name="TextBox 75"/>
          <p:cNvSpPr txBox="1"/>
          <p:nvPr/>
        </p:nvSpPr>
        <p:spPr>
          <a:xfrm>
            <a:off x="1362660" y="1452785"/>
            <a:ext cx="5691100" cy="358648"/>
          </a:xfrm>
          <a:prstGeom prst="rect">
            <a:avLst/>
          </a:prstGeom>
        </p:spPr>
        <p:txBody>
          <a:bodyPr lIns="0" tIns="0" rIns="0" bIns="0" rtlCol="0" anchor="t">
            <a:spAutoFit/>
          </a:bodyPr>
          <a:lstStyle/>
          <a:p>
            <a:pPr algn="l">
              <a:lnSpc>
                <a:spcPts val="1495"/>
              </a:lnSpc>
            </a:pPr>
            <a:r>
              <a:rPr lang="en-US" sz="1099">
                <a:solidFill>
                  <a:srgbClr val="253861"/>
                </a:solidFill>
                <a:latin typeface="Roboto"/>
                <a:ea typeface="Roboto"/>
                <a:cs typeface="Roboto"/>
                <a:sym typeface="Roboto"/>
              </a:rPr>
              <a:t>Gebruik deze checklist als werkafspraak.</a:t>
            </a:r>
          </a:p>
          <a:p>
            <a:pPr algn="l">
              <a:lnSpc>
                <a:spcPts val="1495"/>
              </a:lnSpc>
            </a:pPr>
            <a:r>
              <a:rPr lang="en-US" sz="1099">
                <a:solidFill>
                  <a:srgbClr val="253861"/>
                </a:solidFill>
                <a:latin typeface="Roboto"/>
                <a:ea typeface="Roboto"/>
                <a:cs typeface="Roboto"/>
                <a:sym typeface="Roboto"/>
              </a:rPr>
              <a:t>Afvinken mag, uitgebreid rapporteren hoeft niet.</a:t>
            </a:r>
          </a:p>
        </p:txBody>
      </p:sp>
      <p:sp>
        <p:nvSpPr>
          <p:cNvPr id="76" name="TextBox 76"/>
          <p:cNvSpPr txBox="1"/>
          <p:nvPr/>
        </p:nvSpPr>
        <p:spPr>
          <a:xfrm>
            <a:off x="1184541" y="2269491"/>
            <a:ext cx="2188613" cy="230086"/>
          </a:xfrm>
          <a:prstGeom prst="rect">
            <a:avLst/>
          </a:prstGeom>
        </p:spPr>
        <p:txBody>
          <a:bodyPr lIns="0" tIns="0" rIns="0" bIns="0" rtlCol="0" anchor="t">
            <a:spAutoFit/>
          </a:bodyPr>
          <a:lstStyle/>
          <a:p>
            <a:pPr algn="l">
              <a:lnSpc>
                <a:spcPts val="1816"/>
              </a:lnSpc>
            </a:pPr>
            <a:r>
              <a:rPr lang="en-US" sz="1335" b="1">
                <a:solidFill>
                  <a:srgbClr val="253861"/>
                </a:solidFill>
                <a:latin typeface="Roboto Bold"/>
                <a:ea typeface="Roboto Bold"/>
                <a:cs typeface="Roboto Bold"/>
                <a:sym typeface="Roboto Bold"/>
              </a:rPr>
              <a:t>Voor manager / teamleider</a:t>
            </a:r>
          </a:p>
        </p:txBody>
      </p:sp>
      <p:sp>
        <p:nvSpPr>
          <p:cNvPr id="77" name="TextBox 77"/>
          <p:cNvSpPr txBox="1"/>
          <p:nvPr/>
        </p:nvSpPr>
        <p:spPr>
          <a:xfrm>
            <a:off x="503571" y="3972353"/>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2</a:t>
            </a:r>
          </a:p>
        </p:txBody>
      </p:sp>
      <p:sp>
        <p:nvSpPr>
          <p:cNvPr id="78" name="TextBox 78"/>
          <p:cNvSpPr txBox="1"/>
          <p:nvPr/>
        </p:nvSpPr>
        <p:spPr>
          <a:xfrm>
            <a:off x="828935" y="7810606"/>
            <a:ext cx="955664"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Evaluatie</a:t>
            </a:r>
          </a:p>
        </p:txBody>
      </p:sp>
      <p:sp>
        <p:nvSpPr>
          <p:cNvPr id="79" name="TextBox 79"/>
          <p:cNvSpPr txBox="1"/>
          <p:nvPr/>
        </p:nvSpPr>
        <p:spPr>
          <a:xfrm>
            <a:off x="546087" y="7794619"/>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5</a:t>
            </a:r>
          </a:p>
        </p:txBody>
      </p:sp>
      <p:sp>
        <p:nvSpPr>
          <p:cNvPr id="80" name="TextBox 80"/>
          <p:cNvSpPr txBox="1"/>
          <p:nvPr/>
        </p:nvSpPr>
        <p:spPr>
          <a:xfrm>
            <a:off x="784527" y="4311815"/>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Risicocliënten en risicomedicatie in beeld</a:t>
            </a:r>
          </a:p>
        </p:txBody>
      </p:sp>
      <p:sp>
        <p:nvSpPr>
          <p:cNvPr id="81" name="TextBox 81"/>
          <p:cNvSpPr txBox="1"/>
          <p:nvPr/>
        </p:nvSpPr>
        <p:spPr>
          <a:xfrm>
            <a:off x="784527" y="4491815"/>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Vochtplan en communicatieplan klaar</a:t>
            </a:r>
          </a:p>
        </p:txBody>
      </p:sp>
      <p:sp>
        <p:nvSpPr>
          <p:cNvPr id="82" name="TextBox 82"/>
          <p:cNvSpPr txBox="1"/>
          <p:nvPr/>
        </p:nvSpPr>
        <p:spPr>
          <a:xfrm>
            <a:off x="784527" y="4822586"/>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Ventilatoren / mobiele airco gecontroleerd</a:t>
            </a:r>
          </a:p>
        </p:txBody>
      </p:sp>
      <p:sp>
        <p:nvSpPr>
          <p:cNvPr id="83" name="TextBox 83"/>
          <p:cNvSpPr txBox="1"/>
          <p:nvPr/>
        </p:nvSpPr>
        <p:spPr>
          <a:xfrm>
            <a:off x="784527" y="4662757"/>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Water, bouillon, fruit en bekers geregeld</a:t>
            </a:r>
          </a:p>
        </p:txBody>
      </p:sp>
      <p:sp>
        <p:nvSpPr>
          <p:cNvPr id="84" name="TextBox 84"/>
          <p:cNvSpPr txBox="1"/>
          <p:nvPr/>
        </p:nvSpPr>
        <p:spPr>
          <a:xfrm>
            <a:off x="824136" y="5633414"/>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Team geïnformeerd </a:t>
            </a:r>
          </a:p>
        </p:txBody>
      </p:sp>
      <p:sp>
        <p:nvSpPr>
          <p:cNvPr id="85" name="TextBox 85"/>
          <p:cNvSpPr txBox="1"/>
          <p:nvPr/>
        </p:nvSpPr>
        <p:spPr>
          <a:xfrm>
            <a:off x="824136" y="5813414"/>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Rooster en bezetting gecheckt</a:t>
            </a:r>
          </a:p>
        </p:txBody>
      </p:sp>
      <p:sp>
        <p:nvSpPr>
          <p:cNvPr id="86" name="TextBox 86"/>
          <p:cNvSpPr txBox="1"/>
          <p:nvPr/>
        </p:nvSpPr>
        <p:spPr>
          <a:xfrm>
            <a:off x="824136" y="6173414"/>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Berichten en posters gedeeld</a:t>
            </a:r>
          </a:p>
        </p:txBody>
      </p:sp>
      <p:sp>
        <p:nvSpPr>
          <p:cNvPr id="87" name="TextBox 87"/>
          <p:cNvSpPr txBox="1"/>
          <p:nvPr/>
        </p:nvSpPr>
        <p:spPr>
          <a:xfrm>
            <a:off x="824136" y="5993414"/>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Koele ruimte gereed</a:t>
            </a:r>
          </a:p>
        </p:txBody>
      </p:sp>
      <p:sp>
        <p:nvSpPr>
          <p:cNvPr id="88" name="TextBox 88"/>
          <p:cNvSpPr txBox="1"/>
          <p:nvPr/>
        </p:nvSpPr>
        <p:spPr>
          <a:xfrm>
            <a:off x="815712" y="6847739"/>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Werkdruk en bezetting gevolgd </a:t>
            </a:r>
          </a:p>
        </p:txBody>
      </p:sp>
      <p:sp>
        <p:nvSpPr>
          <p:cNvPr id="89" name="TextBox 89"/>
          <p:cNvSpPr txBox="1"/>
          <p:nvPr/>
        </p:nvSpPr>
        <p:spPr>
          <a:xfrm>
            <a:off x="815712" y="7027739"/>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Ondersteuning en escalatiepunten geregeld</a:t>
            </a:r>
          </a:p>
        </p:txBody>
      </p:sp>
      <p:sp>
        <p:nvSpPr>
          <p:cNvPr id="90" name="TextBox 90"/>
          <p:cNvSpPr txBox="1"/>
          <p:nvPr/>
        </p:nvSpPr>
        <p:spPr>
          <a:xfrm>
            <a:off x="815712" y="7387739"/>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Alleen noodzakelijke registratie gevraagd</a:t>
            </a:r>
          </a:p>
        </p:txBody>
      </p:sp>
      <p:sp>
        <p:nvSpPr>
          <p:cNvPr id="91" name="TextBox 91"/>
          <p:cNvSpPr txBox="1"/>
          <p:nvPr/>
        </p:nvSpPr>
        <p:spPr>
          <a:xfrm>
            <a:off x="815712" y="7207739"/>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Koele ruimte beschikbaar gehouden</a:t>
            </a:r>
          </a:p>
        </p:txBody>
      </p:sp>
      <p:sp>
        <p:nvSpPr>
          <p:cNvPr id="92" name="TextBox 92"/>
          <p:cNvSpPr txBox="1"/>
          <p:nvPr/>
        </p:nvSpPr>
        <p:spPr>
          <a:xfrm>
            <a:off x="815712" y="8128739"/>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Korte nabespreking gepland </a:t>
            </a:r>
          </a:p>
        </p:txBody>
      </p:sp>
      <p:sp>
        <p:nvSpPr>
          <p:cNvPr id="93" name="TextBox 93"/>
          <p:cNvSpPr txBox="1"/>
          <p:nvPr/>
        </p:nvSpPr>
        <p:spPr>
          <a:xfrm>
            <a:off x="815712" y="8309206"/>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3 verbeterpunten vastgelegd </a:t>
            </a:r>
          </a:p>
        </p:txBody>
      </p:sp>
      <p:sp>
        <p:nvSpPr>
          <p:cNvPr id="94" name="TextBox 94"/>
          <p:cNvSpPr txBox="1"/>
          <p:nvPr/>
        </p:nvSpPr>
        <p:spPr>
          <a:xfrm>
            <a:off x="815712" y="8669206"/>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Plan bijgewerkt</a:t>
            </a:r>
          </a:p>
        </p:txBody>
      </p:sp>
      <p:sp>
        <p:nvSpPr>
          <p:cNvPr id="95" name="TextBox 95"/>
          <p:cNvSpPr txBox="1"/>
          <p:nvPr/>
        </p:nvSpPr>
        <p:spPr>
          <a:xfrm>
            <a:off x="828935" y="8489206"/>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Acties belegd</a:t>
            </a:r>
          </a:p>
        </p:txBody>
      </p:sp>
      <p:grpSp>
        <p:nvGrpSpPr>
          <p:cNvPr id="96" name="Group 96"/>
          <p:cNvGrpSpPr/>
          <p:nvPr/>
        </p:nvGrpSpPr>
        <p:grpSpPr>
          <a:xfrm>
            <a:off x="628683" y="3261330"/>
            <a:ext cx="108000" cy="108000"/>
            <a:chOff x="0" y="0"/>
            <a:chExt cx="38705" cy="38705"/>
          </a:xfrm>
        </p:grpSpPr>
        <p:sp>
          <p:nvSpPr>
            <p:cNvPr id="97" name="Freeform 97"/>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98" name="TextBox 98"/>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99" name="Group 99"/>
          <p:cNvGrpSpPr/>
          <p:nvPr/>
        </p:nvGrpSpPr>
        <p:grpSpPr>
          <a:xfrm>
            <a:off x="628683" y="3441330"/>
            <a:ext cx="108000" cy="108000"/>
            <a:chOff x="0" y="0"/>
            <a:chExt cx="38705" cy="38705"/>
          </a:xfrm>
        </p:grpSpPr>
        <p:sp>
          <p:nvSpPr>
            <p:cNvPr id="100" name="Freeform 100"/>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01" name="TextBox 101"/>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02" name="Group 102"/>
          <p:cNvGrpSpPr/>
          <p:nvPr/>
        </p:nvGrpSpPr>
        <p:grpSpPr>
          <a:xfrm>
            <a:off x="628683" y="3621330"/>
            <a:ext cx="108000" cy="108000"/>
            <a:chOff x="0" y="0"/>
            <a:chExt cx="38705" cy="38705"/>
          </a:xfrm>
        </p:grpSpPr>
        <p:sp>
          <p:nvSpPr>
            <p:cNvPr id="103" name="Freeform 103"/>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04" name="TextBox 104"/>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05" name="Group 105"/>
          <p:cNvGrpSpPr/>
          <p:nvPr/>
        </p:nvGrpSpPr>
        <p:grpSpPr>
          <a:xfrm>
            <a:off x="628683" y="4312799"/>
            <a:ext cx="108000" cy="108000"/>
            <a:chOff x="0" y="0"/>
            <a:chExt cx="38705" cy="38705"/>
          </a:xfrm>
        </p:grpSpPr>
        <p:sp>
          <p:nvSpPr>
            <p:cNvPr id="106" name="Freeform 106"/>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07" name="TextBox 107"/>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08" name="Group 108"/>
          <p:cNvGrpSpPr/>
          <p:nvPr/>
        </p:nvGrpSpPr>
        <p:grpSpPr>
          <a:xfrm>
            <a:off x="628683" y="4492799"/>
            <a:ext cx="108000" cy="108000"/>
            <a:chOff x="0" y="0"/>
            <a:chExt cx="38705" cy="38705"/>
          </a:xfrm>
        </p:grpSpPr>
        <p:sp>
          <p:nvSpPr>
            <p:cNvPr id="109" name="Freeform 109"/>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10" name="TextBox 110"/>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11" name="Group 111"/>
          <p:cNvGrpSpPr/>
          <p:nvPr/>
        </p:nvGrpSpPr>
        <p:grpSpPr>
          <a:xfrm>
            <a:off x="628683" y="4672799"/>
            <a:ext cx="108000" cy="108000"/>
            <a:chOff x="0" y="0"/>
            <a:chExt cx="38705" cy="38705"/>
          </a:xfrm>
        </p:grpSpPr>
        <p:sp>
          <p:nvSpPr>
            <p:cNvPr id="112" name="Freeform 112"/>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13" name="TextBox 113"/>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14" name="Group 114"/>
          <p:cNvGrpSpPr/>
          <p:nvPr/>
        </p:nvGrpSpPr>
        <p:grpSpPr>
          <a:xfrm>
            <a:off x="628683" y="4852799"/>
            <a:ext cx="108000" cy="108000"/>
            <a:chOff x="0" y="0"/>
            <a:chExt cx="38705" cy="38705"/>
          </a:xfrm>
        </p:grpSpPr>
        <p:sp>
          <p:nvSpPr>
            <p:cNvPr id="115" name="Freeform 115"/>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16" name="TextBox 116"/>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17" name="Group 117"/>
          <p:cNvGrpSpPr/>
          <p:nvPr/>
        </p:nvGrpSpPr>
        <p:grpSpPr>
          <a:xfrm>
            <a:off x="612932" y="5616541"/>
            <a:ext cx="108000" cy="108000"/>
            <a:chOff x="0" y="0"/>
            <a:chExt cx="38705" cy="38705"/>
          </a:xfrm>
        </p:grpSpPr>
        <p:sp>
          <p:nvSpPr>
            <p:cNvPr id="118" name="Freeform 118"/>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19" name="TextBox 119"/>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20" name="Group 120"/>
          <p:cNvGrpSpPr/>
          <p:nvPr/>
        </p:nvGrpSpPr>
        <p:grpSpPr>
          <a:xfrm>
            <a:off x="612932" y="5796541"/>
            <a:ext cx="108000" cy="108000"/>
            <a:chOff x="0" y="0"/>
            <a:chExt cx="38705" cy="38705"/>
          </a:xfrm>
        </p:grpSpPr>
        <p:sp>
          <p:nvSpPr>
            <p:cNvPr id="121" name="Freeform 121"/>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22" name="TextBox 122"/>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23" name="Group 123"/>
          <p:cNvGrpSpPr/>
          <p:nvPr/>
        </p:nvGrpSpPr>
        <p:grpSpPr>
          <a:xfrm>
            <a:off x="612932" y="5976541"/>
            <a:ext cx="108000" cy="108000"/>
            <a:chOff x="0" y="0"/>
            <a:chExt cx="38705" cy="38705"/>
          </a:xfrm>
        </p:grpSpPr>
        <p:sp>
          <p:nvSpPr>
            <p:cNvPr id="124" name="Freeform 124"/>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25" name="TextBox 125"/>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26" name="Group 126"/>
          <p:cNvGrpSpPr/>
          <p:nvPr/>
        </p:nvGrpSpPr>
        <p:grpSpPr>
          <a:xfrm>
            <a:off x="612932" y="6156541"/>
            <a:ext cx="108000" cy="108000"/>
            <a:chOff x="0" y="0"/>
            <a:chExt cx="38705" cy="38705"/>
          </a:xfrm>
        </p:grpSpPr>
        <p:sp>
          <p:nvSpPr>
            <p:cNvPr id="127" name="Freeform 127"/>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28" name="TextBox 128"/>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29" name="Group 129"/>
          <p:cNvGrpSpPr/>
          <p:nvPr/>
        </p:nvGrpSpPr>
        <p:grpSpPr>
          <a:xfrm>
            <a:off x="605992" y="6866789"/>
            <a:ext cx="108000" cy="108000"/>
            <a:chOff x="0" y="0"/>
            <a:chExt cx="38705" cy="38705"/>
          </a:xfrm>
        </p:grpSpPr>
        <p:sp>
          <p:nvSpPr>
            <p:cNvPr id="130" name="Freeform 130"/>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31" name="TextBox 131"/>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32" name="Group 132"/>
          <p:cNvGrpSpPr/>
          <p:nvPr/>
        </p:nvGrpSpPr>
        <p:grpSpPr>
          <a:xfrm>
            <a:off x="605992" y="7046789"/>
            <a:ext cx="108000" cy="108000"/>
            <a:chOff x="0" y="0"/>
            <a:chExt cx="38705" cy="38705"/>
          </a:xfrm>
        </p:grpSpPr>
        <p:sp>
          <p:nvSpPr>
            <p:cNvPr id="133" name="Freeform 133"/>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34" name="TextBox 134"/>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35" name="Group 135"/>
          <p:cNvGrpSpPr/>
          <p:nvPr/>
        </p:nvGrpSpPr>
        <p:grpSpPr>
          <a:xfrm>
            <a:off x="605992" y="7226789"/>
            <a:ext cx="108000" cy="108000"/>
            <a:chOff x="0" y="0"/>
            <a:chExt cx="38705" cy="38705"/>
          </a:xfrm>
        </p:grpSpPr>
        <p:sp>
          <p:nvSpPr>
            <p:cNvPr id="136" name="Freeform 136"/>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37" name="TextBox 137"/>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38" name="Group 138"/>
          <p:cNvGrpSpPr/>
          <p:nvPr/>
        </p:nvGrpSpPr>
        <p:grpSpPr>
          <a:xfrm>
            <a:off x="605992" y="7406789"/>
            <a:ext cx="108000" cy="108000"/>
            <a:chOff x="0" y="0"/>
            <a:chExt cx="38705" cy="38705"/>
          </a:xfrm>
        </p:grpSpPr>
        <p:sp>
          <p:nvSpPr>
            <p:cNvPr id="139" name="Freeform 139"/>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40" name="TextBox 140"/>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41" name="Group 141"/>
          <p:cNvGrpSpPr/>
          <p:nvPr/>
        </p:nvGrpSpPr>
        <p:grpSpPr>
          <a:xfrm>
            <a:off x="594778" y="8154115"/>
            <a:ext cx="108000" cy="108000"/>
            <a:chOff x="0" y="0"/>
            <a:chExt cx="38705" cy="38705"/>
          </a:xfrm>
        </p:grpSpPr>
        <p:sp>
          <p:nvSpPr>
            <p:cNvPr id="142" name="Freeform 142"/>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43" name="TextBox 143"/>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44" name="Group 144"/>
          <p:cNvGrpSpPr/>
          <p:nvPr/>
        </p:nvGrpSpPr>
        <p:grpSpPr>
          <a:xfrm>
            <a:off x="594778" y="8334115"/>
            <a:ext cx="108000" cy="108000"/>
            <a:chOff x="0" y="0"/>
            <a:chExt cx="38705" cy="38705"/>
          </a:xfrm>
        </p:grpSpPr>
        <p:sp>
          <p:nvSpPr>
            <p:cNvPr id="145" name="Freeform 145"/>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46" name="TextBox 146"/>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47" name="Group 147"/>
          <p:cNvGrpSpPr/>
          <p:nvPr/>
        </p:nvGrpSpPr>
        <p:grpSpPr>
          <a:xfrm>
            <a:off x="594778" y="8514115"/>
            <a:ext cx="108000" cy="108000"/>
            <a:chOff x="0" y="0"/>
            <a:chExt cx="38705" cy="38705"/>
          </a:xfrm>
        </p:grpSpPr>
        <p:sp>
          <p:nvSpPr>
            <p:cNvPr id="148" name="Freeform 148"/>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49" name="TextBox 149"/>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50" name="Group 150"/>
          <p:cNvGrpSpPr/>
          <p:nvPr/>
        </p:nvGrpSpPr>
        <p:grpSpPr>
          <a:xfrm>
            <a:off x="594778" y="8694115"/>
            <a:ext cx="108000" cy="108000"/>
            <a:chOff x="0" y="0"/>
            <a:chExt cx="38705" cy="38705"/>
          </a:xfrm>
        </p:grpSpPr>
        <p:sp>
          <p:nvSpPr>
            <p:cNvPr id="151" name="Freeform 151"/>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52" name="TextBox 152"/>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53" name="Group 153"/>
          <p:cNvGrpSpPr/>
          <p:nvPr/>
        </p:nvGrpSpPr>
        <p:grpSpPr>
          <a:xfrm>
            <a:off x="3683791" y="2044374"/>
            <a:ext cx="3369970" cy="6961975"/>
            <a:chOff x="0" y="0"/>
            <a:chExt cx="1207721" cy="2495015"/>
          </a:xfrm>
        </p:grpSpPr>
        <p:sp>
          <p:nvSpPr>
            <p:cNvPr id="154" name="Freeform 154"/>
            <p:cNvSpPr/>
            <p:nvPr/>
          </p:nvSpPr>
          <p:spPr>
            <a:xfrm>
              <a:off x="0" y="0"/>
              <a:ext cx="1207721" cy="2495015"/>
            </a:xfrm>
            <a:custGeom>
              <a:avLst/>
              <a:gdLst/>
              <a:ahLst/>
              <a:cxnLst/>
              <a:rect l="l" t="t" r="r" b="b"/>
              <a:pathLst>
                <a:path w="1207721" h="2495015">
                  <a:moveTo>
                    <a:pt x="13784" y="0"/>
                  </a:moveTo>
                  <a:lnTo>
                    <a:pt x="1193937" y="0"/>
                  </a:lnTo>
                  <a:cubicBezTo>
                    <a:pt x="1201550" y="0"/>
                    <a:pt x="1207721" y="6171"/>
                    <a:pt x="1207721" y="13784"/>
                  </a:cubicBezTo>
                  <a:lnTo>
                    <a:pt x="1207721" y="2481231"/>
                  </a:lnTo>
                  <a:cubicBezTo>
                    <a:pt x="1207721" y="2484886"/>
                    <a:pt x="1206269" y="2488392"/>
                    <a:pt x="1203684" y="2490977"/>
                  </a:cubicBezTo>
                  <a:cubicBezTo>
                    <a:pt x="1201099" y="2493562"/>
                    <a:pt x="1197593" y="2495015"/>
                    <a:pt x="1193937" y="2495015"/>
                  </a:cubicBezTo>
                  <a:lnTo>
                    <a:pt x="13784" y="2495015"/>
                  </a:lnTo>
                  <a:cubicBezTo>
                    <a:pt x="6171" y="2495015"/>
                    <a:pt x="0" y="2488843"/>
                    <a:pt x="0" y="2481231"/>
                  </a:cubicBezTo>
                  <a:lnTo>
                    <a:pt x="0" y="13784"/>
                  </a:lnTo>
                  <a:cubicBezTo>
                    <a:pt x="0" y="6171"/>
                    <a:pt x="6171" y="0"/>
                    <a:pt x="13784" y="0"/>
                  </a:cubicBezTo>
                  <a:close/>
                </a:path>
              </a:pathLst>
            </a:custGeom>
            <a:solidFill>
              <a:srgbClr val="E1F5FE">
                <a:alpha val="14902"/>
              </a:srgbClr>
            </a:solidFill>
            <a:ln w="9525" cap="sq">
              <a:solidFill>
                <a:srgbClr val="D9D9D9">
                  <a:alpha val="14902"/>
                </a:srgbClr>
              </a:solidFill>
              <a:prstDash val="solid"/>
              <a:miter/>
            </a:ln>
          </p:spPr>
          <p:txBody>
            <a:bodyPr/>
            <a:lstStyle/>
            <a:p>
              <a:endParaRPr lang="nl-NL"/>
            </a:p>
          </p:txBody>
        </p:sp>
        <p:sp>
          <p:nvSpPr>
            <p:cNvPr id="155" name="TextBox 155"/>
            <p:cNvSpPr txBox="1"/>
            <p:nvPr/>
          </p:nvSpPr>
          <p:spPr>
            <a:xfrm>
              <a:off x="0" y="-38100"/>
              <a:ext cx="1207721" cy="2533115"/>
            </a:xfrm>
            <a:prstGeom prst="rect">
              <a:avLst/>
            </a:prstGeom>
          </p:spPr>
          <p:txBody>
            <a:bodyPr lIns="50800" tIns="50800" rIns="50800" bIns="50800" rtlCol="0" anchor="ctr"/>
            <a:lstStyle/>
            <a:p>
              <a:pPr algn="ctr">
                <a:lnSpc>
                  <a:spcPts val="1960"/>
                </a:lnSpc>
              </a:pPr>
              <a:endParaRPr/>
            </a:p>
          </p:txBody>
        </p:sp>
      </p:grpSp>
      <p:grpSp>
        <p:nvGrpSpPr>
          <p:cNvPr id="156" name="Group 156"/>
          <p:cNvGrpSpPr/>
          <p:nvPr/>
        </p:nvGrpSpPr>
        <p:grpSpPr>
          <a:xfrm>
            <a:off x="3748212" y="4165132"/>
            <a:ext cx="3100223" cy="900000"/>
            <a:chOff x="0" y="0"/>
            <a:chExt cx="1111050" cy="322540"/>
          </a:xfrm>
        </p:grpSpPr>
        <p:sp>
          <p:nvSpPr>
            <p:cNvPr id="157" name="Freeform 157"/>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58" name="TextBox 158"/>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159" name="Group 159"/>
          <p:cNvGrpSpPr/>
          <p:nvPr/>
        </p:nvGrpSpPr>
        <p:grpSpPr>
          <a:xfrm>
            <a:off x="3748212" y="7945200"/>
            <a:ext cx="3100223" cy="900000"/>
            <a:chOff x="0" y="0"/>
            <a:chExt cx="1111050" cy="322540"/>
          </a:xfrm>
        </p:grpSpPr>
        <p:sp>
          <p:nvSpPr>
            <p:cNvPr id="160" name="Freeform 160"/>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61" name="TextBox 161"/>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162" name="Group 162"/>
          <p:cNvGrpSpPr/>
          <p:nvPr/>
        </p:nvGrpSpPr>
        <p:grpSpPr>
          <a:xfrm>
            <a:off x="3748212" y="2919330"/>
            <a:ext cx="3100223" cy="900000"/>
            <a:chOff x="0" y="0"/>
            <a:chExt cx="1111050" cy="322540"/>
          </a:xfrm>
        </p:grpSpPr>
        <p:sp>
          <p:nvSpPr>
            <p:cNvPr id="163" name="Freeform 163"/>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64" name="TextBox 164"/>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165" name="Group 165"/>
          <p:cNvGrpSpPr/>
          <p:nvPr/>
        </p:nvGrpSpPr>
        <p:grpSpPr>
          <a:xfrm>
            <a:off x="3903987" y="2736397"/>
            <a:ext cx="2944449" cy="269144"/>
            <a:chOff x="0" y="0"/>
            <a:chExt cx="1055224" cy="96455"/>
          </a:xfrm>
        </p:grpSpPr>
        <p:sp>
          <p:nvSpPr>
            <p:cNvPr id="166" name="Freeform 166"/>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1E3A71"/>
            </a:solidFill>
          </p:spPr>
          <p:txBody>
            <a:bodyPr/>
            <a:lstStyle/>
            <a:p>
              <a:endParaRPr lang="nl-NL"/>
            </a:p>
          </p:txBody>
        </p:sp>
        <p:sp>
          <p:nvSpPr>
            <p:cNvPr id="167" name="TextBox 167"/>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grpSp>
        <p:nvGrpSpPr>
          <p:cNvPr id="168" name="Group 168"/>
          <p:cNvGrpSpPr/>
          <p:nvPr/>
        </p:nvGrpSpPr>
        <p:grpSpPr>
          <a:xfrm>
            <a:off x="3712366" y="2689063"/>
            <a:ext cx="373919" cy="373919"/>
            <a:chOff x="0" y="0"/>
            <a:chExt cx="812800" cy="812800"/>
          </a:xfrm>
        </p:grpSpPr>
        <p:sp>
          <p:nvSpPr>
            <p:cNvPr id="169" name="Freeform 1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3861"/>
            </a:solidFill>
            <a:ln w="9525" cap="sq">
              <a:solidFill>
                <a:srgbClr val="FFFFFF"/>
              </a:solidFill>
              <a:prstDash val="solid"/>
              <a:miter/>
            </a:ln>
          </p:spPr>
          <p:txBody>
            <a:bodyPr/>
            <a:lstStyle/>
            <a:p>
              <a:endParaRPr lang="nl-NL"/>
            </a:p>
          </p:txBody>
        </p:sp>
        <p:sp>
          <p:nvSpPr>
            <p:cNvPr id="170" name="TextBox 170"/>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171" name="Freeform 171"/>
          <p:cNvSpPr/>
          <p:nvPr/>
        </p:nvSpPr>
        <p:spPr>
          <a:xfrm flipH="1">
            <a:off x="5790524" y="3062981"/>
            <a:ext cx="822078" cy="643276"/>
          </a:xfrm>
          <a:custGeom>
            <a:avLst/>
            <a:gdLst/>
            <a:ahLst/>
            <a:cxnLst/>
            <a:rect l="l" t="t" r="r" b="b"/>
            <a:pathLst>
              <a:path w="822078" h="643276">
                <a:moveTo>
                  <a:pt x="822079" y="0"/>
                </a:moveTo>
                <a:lnTo>
                  <a:pt x="0" y="0"/>
                </a:lnTo>
                <a:lnTo>
                  <a:pt x="0" y="643277"/>
                </a:lnTo>
                <a:lnTo>
                  <a:pt x="822079" y="643277"/>
                </a:lnTo>
                <a:lnTo>
                  <a:pt x="822079" y="0"/>
                </a:lnTo>
                <a:close/>
              </a:path>
            </a:pathLst>
          </a:custGeom>
          <a:blipFill>
            <a:blip r:embed="rId3"/>
            <a:stretch>
              <a:fillRect/>
            </a:stretch>
          </a:blipFill>
        </p:spPr>
        <p:txBody>
          <a:bodyPr/>
          <a:lstStyle/>
          <a:p>
            <a:endParaRPr lang="nl-NL"/>
          </a:p>
        </p:txBody>
      </p:sp>
      <p:grpSp>
        <p:nvGrpSpPr>
          <p:cNvPr id="172" name="Group 172"/>
          <p:cNvGrpSpPr/>
          <p:nvPr/>
        </p:nvGrpSpPr>
        <p:grpSpPr>
          <a:xfrm>
            <a:off x="3935171" y="3976980"/>
            <a:ext cx="2944449" cy="269144"/>
            <a:chOff x="0" y="0"/>
            <a:chExt cx="1055224" cy="96455"/>
          </a:xfrm>
        </p:grpSpPr>
        <p:sp>
          <p:nvSpPr>
            <p:cNvPr id="173" name="Freeform 173"/>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39A9DC"/>
            </a:solidFill>
          </p:spPr>
          <p:txBody>
            <a:bodyPr/>
            <a:lstStyle/>
            <a:p>
              <a:endParaRPr lang="nl-NL"/>
            </a:p>
          </p:txBody>
        </p:sp>
        <p:sp>
          <p:nvSpPr>
            <p:cNvPr id="174" name="TextBox 174"/>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sp>
        <p:nvSpPr>
          <p:cNvPr id="175" name="TextBox 175"/>
          <p:cNvSpPr txBox="1"/>
          <p:nvPr/>
        </p:nvSpPr>
        <p:spPr>
          <a:xfrm>
            <a:off x="4207190" y="4020523"/>
            <a:ext cx="1253646"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Voorbereiding</a:t>
            </a:r>
          </a:p>
        </p:txBody>
      </p:sp>
      <p:grpSp>
        <p:nvGrpSpPr>
          <p:cNvPr id="176" name="Group 176"/>
          <p:cNvGrpSpPr/>
          <p:nvPr/>
        </p:nvGrpSpPr>
        <p:grpSpPr>
          <a:xfrm>
            <a:off x="3748212" y="5486731"/>
            <a:ext cx="3100223" cy="900000"/>
            <a:chOff x="0" y="0"/>
            <a:chExt cx="1111050" cy="322540"/>
          </a:xfrm>
        </p:grpSpPr>
        <p:sp>
          <p:nvSpPr>
            <p:cNvPr id="177" name="Freeform 177"/>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78" name="TextBox 178"/>
            <p:cNvSpPr txBox="1"/>
            <p:nvPr/>
          </p:nvSpPr>
          <p:spPr>
            <a:xfrm>
              <a:off x="0" y="-28575"/>
              <a:ext cx="1111050" cy="351115"/>
            </a:xfrm>
            <a:prstGeom prst="rect">
              <a:avLst/>
            </a:prstGeom>
          </p:spPr>
          <p:txBody>
            <a:bodyPr lIns="50800" tIns="50800" rIns="50800" bIns="50800" rtlCol="0" anchor="ctr"/>
            <a:lstStyle/>
            <a:p>
              <a:pPr algn="ctr">
                <a:lnSpc>
                  <a:spcPts val="1120"/>
                </a:lnSpc>
              </a:pPr>
              <a:endParaRPr/>
            </a:p>
          </p:txBody>
        </p:sp>
      </p:grpSp>
      <p:grpSp>
        <p:nvGrpSpPr>
          <p:cNvPr id="179" name="Group 179"/>
          <p:cNvGrpSpPr/>
          <p:nvPr/>
        </p:nvGrpSpPr>
        <p:grpSpPr>
          <a:xfrm>
            <a:off x="3908895" y="5275317"/>
            <a:ext cx="2944800" cy="270000"/>
            <a:chOff x="0" y="0"/>
            <a:chExt cx="1055350" cy="96762"/>
          </a:xfrm>
        </p:grpSpPr>
        <p:sp>
          <p:nvSpPr>
            <p:cNvPr id="180" name="Freeform 180"/>
            <p:cNvSpPr/>
            <p:nvPr/>
          </p:nvSpPr>
          <p:spPr>
            <a:xfrm>
              <a:off x="0" y="0"/>
              <a:ext cx="1055350" cy="96762"/>
            </a:xfrm>
            <a:custGeom>
              <a:avLst/>
              <a:gdLst/>
              <a:ahLst/>
              <a:cxnLst/>
              <a:rect l="l" t="t" r="r" b="b"/>
              <a:pathLst>
                <a:path w="1055350" h="96762">
                  <a:moveTo>
                    <a:pt x="13145" y="0"/>
                  </a:moveTo>
                  <a:lnTo>
                    <a:pt x="1042205" y="0"/>
                  </a:lnTo>
                  <a:cubicBezTo>
                    <a:pt x="1045691" y="0"/>
                    <a:pt x="1049035" y="1385"/>
                    <a:pt x="1051500" y="3850"/>
                  </a:cubicBezTo>
                  <a:cubicBezTo>
                    <a:pt x="1053965" y="6315"/>
                    <a:pt x="1055350" y="9659"/>
                    <a:pt x="1055350" y="13145"/>
                  </a:cubicBezTo>
                  <a:lnTo>
                    <a:pt x="1055350" y="83617"/>
                  </a:lnTo>
                  <a:cubicBezTo>
                    <a:pt x="1055350" y="87103"/>
                    <a:pt x="1053965" y="90447"/>
                    <a:pt x="1051500" y="92912"/>
                  </a:cubicBezTo>
                  <a:cubicBezTo>
                    <a:pt x="1049035" y="95377"/>
                    <a:pt x="1045691" y="96762"/>
                    <a:pt x="1042205" y="96762"/>
                  </a:cubicBezTo>
                  <a:lnTo>
                    <a:pt x="13145" y="96762"/>
                  </a:lnTo>
                  <a:cubicBezTo>
                    <a:pt x="9659" y="96762"/>
                    <a:pt x="6315" y="95377"/>
                    <a:pt x="3850" y="92912"/>
                  </a:cubicBezTo>
                  <a:cubicBezTo>
                    <a:pt x="1385" y="90447"/>
                    <a:pt x="0" y="87103"/>
                    <a:pt x="0" y="83617"/>
                  </a:cubicBezTo>
                  <a:lnTo>
                    <a:pt x="0" y="13145"/>
                  </a:lnTo>
                  <a:cubicBezTo>
                    <a:pt x="0" y="9659"/>
                    <a:pt x="1385" y="6315"/>
                    <a:pt x="3850" y="3850"/>
                  </a:cubicBezTo>
                  <a:cubicBezTo>
                    <a:pt x="6315" y="1385"/>
                    <a:pt x="9659" y="0"/>
                    <a:pt x="13145" y="0"/>
                  </a:cubicBezTo>
                  <a:close/>
                </a:path>
              </a:pathLst>
            </a:custGeom>
            <a:solidFill>
              <a:srgbClr val="97BF0D"/>
            </a:solidFill>
          </p:spPr>
          <p:txBody>
            <a:bodyPr/>
            <a:lstStyle/>
            <a:p>
              <a:endParaRPr lang="nl-NL"/>
            </a:p>
          </p:txBody>
        </p:sp>
        <p:sp>
          <p:nvSpPr>
            <p:cNvPr id="181" name="TextBox 181"/>
            <p:cNvSpPr txBox="1"/>
            <p:nvPr/>
          </p:nvSpPr>
          <p:spPr>
            <a:xfrm>
              <a:off x="0" y="-38100"/>
              <a:ext cx="1055350" cy="134862"/>
            </a:xfrm>
            <a:prstGeom prst="rect">
              <a:avLst/>
            </a:prstGeom>
          </p:spPr>
          <p:txBody>
            <a:bodyPr lIns="50800" tIns="50800" rIns="50800" bIns="50800" rtlCol="0" anchor="ctr"/>
            <a:lstStyle/>
            <a:p>
              <a:pPr algn="ctr">
                <a:lnSpc>
                  <a:spcPts val="1960"/>
                </a:lnSpc>
              </a:pPr>
              <a:endParaRPr/>
            </a:p>
          </p:txBody>
        </p:sp>
      </p:grpSp>
      <p:grpSp>
        <p:nvGrpSpPr>
          <p:cNvPr id="182" name="Group 182"/>
          <p:cNvGrpSpPr/>
          <p:nvPr/>
        </p:nvGrpSpPr>
        <p:grpSpPr>
          <a:xfrm>
            <a:off x="3712366" y="5223572"/>
            <a:ext cx="373919" cy="373919"/>
            <a:chOff x="0" y="0"/>
            <a:chExt cx="812800" cy="812800"/>
          </a:xfrm>
        </p:grpSpPr>
        <p:sp>
          <p:nvSpPr>
            <p:cNvPr id="183" name="Freeform 1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184" name="TextBox 184"/>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185" name="Freeform 185"/>
          <p:cNvSpPr/>
          <p:nvPr/>
        </p:nvSpPr>
        <p:spPr>
          <a:xfrm>
            <a:off x="6324603" y="5751631"/>
            <a:ext cx="252000" cy="224910"/>
          </a:xfrm>
          <a:custGeom>
            <a:avLst/>
            <a:gdLst/>
            <a:ahLst/>
            <a:cxnLst/>
            <a:rect l="l" t="t" r="r" b="b"/>
            <a:pathLst>
              <a:path w="252000" h="224910">
                <a:moveTo>
                  <a:pt x="0" y="0"/>
                </a:moveTo>
                <a:lnTo>
                  <a:pt x="252000" y="0"/>
                </a:lnTo>
                <a:lnTo>
                  <a:pt x="252000" y="224910"/>
                </a:lnTo>
                <a:lnTo>
                  <a:pt x="0" y="22491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grpSp>
        <p:nvGrpSpPr>
          <p:cNvPr id="186" name="Group 186"/>
          <p:cNvGrpSpPr/>
          <p:nvPr/>
        </p:nvGrpSpPr>
        <p:grpSpPr>
          <a:xfrm>
            <a:off x="3748212" y="6701056"/>
            <a:ext cx="3100223" cy="900000"/>
            <a:chOff x="0" y="0"/>
            <a:chExt cx="1111050" cy="322540"/>
          </a:xfrm>
        </p:grpSpPr>
        <p:sp>
          <p:nvSpPr>
            <p:cNvPr id="187" name="Freeform 187"/>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88" name="TextBox 188"/>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189" name="Group 189"/>
          <p:cNvGrpSpPr/>
          <p:nvPr/>
        </p:nvGrpSpPr>
        <p:grpSpPr>
          <a:xfrm>
            <a:off x="3848114" y="6521282"/>
            <a:ext cx="2944449" cy="269144"/>
            <a:chOff x="0" y="0"/>
            <a:chExt cx="1055224" cy="96455"/>
          </a:xfrm>
        </p:grpSpPr>
        <p:sp>
          <p:nvSpPr>
            <p:cNvPr id="190" name="Freeform 190"/>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F39200"/>
            </a:solidFill>
          </p:spPr>
          <p:txBody>
            <a:bodyPr/>
            <a:lstStyle/>
            <a:p>
              <a:endParaRPr lang="nl-NL"/>
            </a:p>
          </p:txBody>
        </p:sp>
        <p:sp>
          <p:nvSpPr>
            <p:cNvPr id="191" name="TextBox 191"/>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grpSp>
        <p:nvGrpSpPr>
          <p:cNvPr id="192" name="Group 192"/>
          <p:cNvGrpSpPr/>
          <p:nvPr/>
        </p:nvGrpSpPr>
        <p:grpSpPr>
          <a:xfrm>
            <a:off x="3732692" y="6454607"/>
            <a:ext cx="373919" cy="373919"/>
            <a:chOff x="0" y="0"/>
            <a:chExt cx="812800" cy="812800"/>
          </a:xfrm>
        </p:grpSpPr>
        <p:sp>
          <p:nvSpPr>
            <p:cNvPr id="193" name="Freeform 19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9200"/>
            </a:solidFill>
            <a:ln w="9525" cap="sq">
              <a:solidFill>
                <a:srgbClr val="FFFFFF"/>
              </a:solidFill>
              <a:prstDash val="solid"/>
              <a:miter/>
            </a:ln>
          </p:spPr>
          <p:txBody>
            <a:bodyPr/>
            <a:lstStyle/>
            <a:p>
              <a:endParaRPr lang="nl-NL"/>
            </a:p>
          </p:txBody>
        </p:sp>
        <p:sp>
          <p:nvSpPr>
            <p:cNvPr id="194" name="TextBox 194"/>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95" name="Group 195"/>
          <p:cNvGrpSpPr/>
          <p:nvPr/>
        </p:nvGrpSpPr>
        <p:grpSpPr>
          <a:xfrm>
            <a:off x="3712366" y="3919830"/>
            <a:ext cx="373919" cy="373919"/>
            <a:chOff x="0" y="0"/>
            <a:chExt cx="812800" cy="812800"/>
          </a:xfrm>
        </p:grpSpPr>
        <p:sp>
          <p:nvSpPr>
            <p:cNvPr id="196" name="Freeform 1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A9DC"/>
            </a:solidFill>
            <a:ln w="9525" cap="sq">
              <a:solidFill>
                <a:srgbClr val="FFFFFF"/>
              </a:solidFill>
              <a:prstDash val="solid"/>
              <a:miter/>
            </a:ln>
          </p:spPr>
          <p:txBody>
            <a:bodyPr/>
            <a:lstStyle/>
            <a:p>
              <a:endParaRPr lang="nl-NL"/>
            </a:p>
          </p:txBody>
        </p:sp>
        <p:sp>
          <p:nvSpPr>
            <p:cNvPr id="197" name="TextBox 19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198" name="Freeform 198"/>
          <p:cNvSpPr/>
          <p:nvPr/>
        </p:nvSpPr>
        <p:spPr>
          <a:xfrm>
            <a:off x="6266279" y="4369949"/>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grpSp>
        <p:nvGrpSpPr>
          <p:cNvPr id="199" name="Group 199"/>
          <p:cNvGrpSpPr/>
          <p:nvPr/>
        </p:nvGrpSpPr>
        <p:grpSpPr>
          <a:xfrm>
            <a:off x="3943595" y="7791154"/>
            <a:ext cx="2944449" cy="269144"/>
            <a:chOff x="0" y="0"/>
            <a:chExt cx="1055224" cy="96455"/>
          </a:xfrm>
        </p:grpSpPr>
        <p:sp>
          <p:nvSpPr>
            <p:cNvPr id="200" name="Freeform 200"/>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951B81"/>
            </a:solidFill>
          </p:spPr>
          <p:txBody>
            <a:bodyPr/>
            <a:lstStyle/>
            <a:p>
              <a:endParaRPr lang="nl-NL"/>
            </a:p>
          </p:txBody>
        </p:sp>
        <p:sp>
          <p:nvSpPr>
            <p:cNvPr id="201" name="TextBox 201"/>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grpSp>
        <p:nvGrpSpPr>
          <p:cNvPr id="202" name="Group 202"/>
          <p:cNvGrpSpPr/>
          <p:nvPr/>
        </p:nvGrpSpPr>
        <p:grpSpPr>
          <a:xfrm>
            <a:off x="3748212" y="7742096"/>
            <a:ext cx="373919" cy="373919"/>
            <a:chOff x="0" y="0"/>
            <a:chExt cx="812800" cy="812800"/>
          </a:xfrm>
        </p:grpSpPr>
        <p:sp>
          <p:nvSpPr>
            <p:cNvPr id="203" name="Freeform 20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1B81"/>
            </a:solidFill>
            <a:ln w="9525" cap="sq">
              <a:solidFill>
                <a:srgbClr val="FFFFFF"/>
              </a:solidFill>
              <a:prstDash val="solid"/>
              <a:miter/>
            </a:ln>
          </p:spPr>
          <p:txBody>
            <a:bodyPr/>
            <a:lstStyle/>
            <a:p>
              <a:endParaRPr lang="nl-NL"/>
            </a:p>
          </p:txBody>
        </p:sp>
        <p:sp>
          <p:nvSpPr>
            <p:cNvPr id="204" name="TextBox 204"/>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205" name="Freeform 205"/>
          <p:cNvSpPr/>
          <p:nvPr/>
        </p:nvSpPr>
        <p:spPr>
          <a:xfrm>
            <a:off x="6302279" y="7060514"/>
            <a:ext cx="180000" cy="258993"/>
          </a:xfrm>
          <a:custGeom>
            <a:avLst/>
            <a:gdLst/>
            <a:ahLst/>
            <a:cxnLst/>
            <a:rect l="l" t="t" r="r" b="b"/>
            <a:pathLst>
              <a:path w="180000" h="258993">
                <a:moveTo>
                  <a:pt x="0" y="0"/>
                </a:moveTo>
                <a:lnTo>
                  <a:pt x="180000" y="0"/>
                </a:lnTo>
                <a:lnTo>
                  <a:pt x="180000" y="258993"/>
                </a:lnTo>
                <a:lnTo>
                  <a:pt x="0" y="25899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sp>
        <p:nvSpPr>
          <p:cNvPr id="206" name="Freeform 206"/>
          <p:cNvSpPr/>
          <p:nvPr/>
        </p:nvSpPr>
        <p:spPr>
          <a:xfrm>
            <a:off x="6266279" y="8193647"/>
            <a:ext cx="252000" cy="344615"/>
          </a:xfrm>
          <a:custGeom>
            <a:avLst/>
            <a:gdLst/>
            <a:ahLst/>
            <a:cxnLst/>
            <a:rect l="l" t="t" r="r" b="b"/>
            <a:pathLst>
              <a:path w="252000" h="344615">
                <a:moveTo>
                  <a:pt x="0" y="0"/>
                </a:moveTo>
                <a:lnTo>
                  <a:pt x="252000" y="0"/>
                </a:lnTo>
                <a:lnTo>
                  <a:pt x="252000" y="344616"/>
                </a:lnTo>
                <a:lnTo>
                  <a:pt x="0" y="344616"/>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grpSp>
        <p:nvGrpSpPr>
          <p:cNvPr id="207" name="Group 207"/>
          <p:cNvGrpSpPr/>
          <p:nvPr/>
        </p:nvGrpSpPr>
        <p:grpSpPr>
          <a:xfrm>
            <a:off x="3966287" y="3081330"/>
            <a:ext cx="108000" cy="108000"/>
            <a:chOff x="0" y="0"/>
            <a:chExt cx="38705" cy="38705"/>
          </a:xfrm>
        </p:grpSpPr>
        <p:sp>
          <p:nvSpPr>
            <p:cNvPr id="208" name="Freeform 208"/>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09" name="TextBox 209"/>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sp>
        <p:nvSpPr>
          <p:cNvPr id="210" name="TextBox 210"/>
          <p:cNvSpPr txBox="1"/>
          <p:nvPr/>
        </p:nvSpPr>
        <p:spPr>
          <a:xfrm>
            <a:off x="4207190" y="2763686"/>
            <a:ext cx="1535961"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Preventie</a:t>
            </a:r>
          </a:p>
        </p:txBody>
      </p:sp>
      <p:sp>
        <p:nvSpPr>
          <p:cNvPr id="211" name="TextBox 211"/>
          <p:cNvSpPr txBox="1"/>
          <p:nvPr/>
        </p:nvSpPr>
        <p:spPr>
          <a:xfrm>
            <a:off x="3848114" y="2741150"/>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1</a:t>
            </a:r>
          </a:p>
        </p:txBody>
      </p:sp>
      <p:sp>
        <p:nvSpPr>
          <p:cNvPr id="212" name="TextBox 212"/>
          <p:cNvSpPr txBox="1"/>
          <p:nvPr/>
        </p:nvSpPr>
        <p:spPr>
          <a:xfrm>
            <a:off x="4122131" y="3066013"/>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Knelpunten van vorige periode gedeeld</a:t>
            </a:r>
          </a:p>
        </p:txBody>
      </p:sp>
      <p:sp>
        <p:nvSpPr>
          <p:cNvPr id="213" name="TextBox 213"/>
          <p:cNvSpPr txBox="1"/>
          <p:nvPr/>
        </p:nvSpPr>
        <p:spPr>
          <a:xfrm>
            <a:off x="4122131" y="3246013"/>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Weet waar de koele ruimte is </a:t>
            </a:r>
          </a:p>
        </p:txBody>
      </p:sp>
      <p:sp>
        <p:nvSpPr>
          <p:cNvPr id="214" name="TextBox 214"/>
          <p:cNvSpPr txBox="1"/>
          <p:nvPr/>
        </p:nvSpPr>
        <p:spPr>
          <a:xfrm>
            <a:off x="4122131" y="3606013"/>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Weet bij wie signalen gemeld worden</a:t>
            </a:r>
          </a:p>
        </p:txBody>
      </p:sp>
      <p:sp>
        <p:nvSpPr>
          <p:cNvPr id="215" name="TextBox 215"/>
          <p:cNvSpPr txBox="1"/>
          <p:nvPr/>
        </p:nvSpPr>
        <p:spPr>
          <a:xfrm>
            <a:off x="4122131" y="3426013"/>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Weet hoe nachtventilatie werkt </a:t>
            </a:r>
          </a:p>
        </p:txBody>
      </p:sp>
      <p:sp>
        <p:nvSpPr>
          <p:cNvPr id="216" name="TextBox 216"/>
          <p:cNvSpPr txBox="1"/>
          <p:nvPr/>
        </p:nvSpPr>
        <p:spPr>
          <a:xfrm>
            <a:off x="3848114" y="5276095"/>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3</a:t>
            </a:r>
          </a:p>
        </p:txBody>
      </p:sp>
      <p:sp>
        <p:nvSpPr>
          <p:cNvPr id="217" name="TextBox 217"/>
          <p:cNvSpPr txBox="1"/>
          <p:nvPr/>
        </p:nvSpPr>
        <p:spPr>
          <a:xfrm>
            <a:off x="4207190" y="5303257"/>
            <a:ext cx="1726965"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Voorwaarschuwing</a:t>
            </a:r>
          </a:p>
        </p:txBody>
      </p:sp>
      <p:sp>
        <p:nvSpPr>
          <p:cNvPr id="218" name="TextBox 218"/>
          <p:cNvSpPr txBox="1"/>
          <p:nvPr/>
        </p:nvSpPr>
        <p:spPr>
          <a:xfrm>
            <a:off x="3862209" y="6490535"/>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4</a:t>
            </a:r>
          </a:p>
        </p:txBody>
      </p:sp>
      <p:sp>
        <p:nvSpPr>
          <p:cNvPr id="219" name="TextBox 219"/>
          <p:cNvSpPr txBox="1"/>
          <p:nvPr/>
        </p:nvSpPr>
        <p:spPr>
          <a:xfrm>
            <a:off x="4207190" y="6539992"/>
            <a:ext cx="1994374"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Maatregelen Actief</a:t>
            </a:r>
          </a:p>
        </p:txBody>
      </p:sp>
      <p:sp>
        <p:nvSpPr>
          <p:cNvPr id="220" name="TextBox 220"/>
          <p:cNvSpPr txBox="1"/>
          <p:nvPr/>
        </p:nvSpPr>
        <p:spPr>
          <a:xfrm>
            <a:off x="3841174" y="3972353"/>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2</a:t>
            </a:r>
          </a:p>
        </p:txBody>
      </p:sp>
      <p:sp>
        <p:nvSpPr>
          <p:cNvPr id="221" name="TextBox 221"/>
          <p:cNvSpPr txBox="1"/>
          <p:nvPr/>
        </p:nvSpPr>
        <p:spPr>
          <a:xfrm>
            <a:off x="4207190" y="7810606"/>
            <a:ext cx="811060"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Evaluatie</a:t>
            </a:r>
          </a:p>
        </p:txBody>
      </p:sp>
      <p:sp>
        <p:nvSpPr>
          <p:cNvPr id="222" name="TextBox 222"/>
          <p:cNvSpPr txBox="1"/>
          <p:nvPr/>
        </p:nvSpPr>
        <p:spPr>
          <a:xfrm>
            <a:off x="3883690" y="7794619"/>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5</a:t>
            </a:r>
          </a:p>
        </p:txBody>
      </p:sp>
      <p:sp>
        <p:nvSpPr>
          <p:cNvPr id="223" name="TextBox 223"/>
          <p:cNvSpPr txBox="1"/>
          <p:nvPr/>
        </p:nvSpPr>
        <p:spPr>
          <a:xfrm>
            <a:off x="4122131" y="4311815"/>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Kent risicocliënten op de afdeling</a:t>
            </a:r>
          </a:p>
        </p:txBody>
      </p:sp>
      <p:sp>
        <p:nvSpPr>
          <p:cNvPr id="224" name="TextBox 224"/>
          <p:cNvSpPr txBox="1"/>
          <p:nvPr/>
        </p:nvSpPr>
        <p:spPr>
          <a:xfrm>
            <a:off x="4122131" y="4491815"/>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Bespreekt hitte-adviezen met cliënten</a:t>
            </a:r>
          </a:p>
        </p:txBody>
      </p:sp>
      <p:sp>
        <p:nvSpPr>
          <p:cNvPr id="225" name="TextBox 225"/>
          <p:cNvSpPr txBox="1"/>
          <p:nvPr/>
        </p:nvSpPr>
        <p:spPr>
          <a:xfrm>
            <a:off x="4122131" y="4822586"/>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Weet wanneer een vochtschema nodig is</a:t>
            </a:r>
          </a:p>
        </p:txBody>
      </p:sp>
      <p:sp>
        <p:nvSpPr>
          <p:cNvPr id="226" name="TextBox 226"/>
          <p:cNvSpPr txBox="1"/>
          <p:nvPr/>
        </p:nvSpPr>
        <p:spPr>
          <a:xfrm>
            <a:off x="4122131" y="4662757"/>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Weet hoe vaak drinken wordt aangeboden</a:t>
            </a:r>
          </a:p>
        </p:txBody>
      </p:sp>
      <p:sp>
        <p:nvSpPr>
          <p:cNvPr id="227" name="TextBox 227"/>
          <p:cNvSpPr txBox="1"/>
          <p:nvPr/>
        </p:nvSpPr>
        <p:spPr>
          <a:xfrm>
            <a:off x="4161739" y="5633414"/>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Waterkannen en bekers klaar</a:t>
            </a:r>
          </a:p>
        </p:txBody>
      </p:sp>
      <p:sp>
        <p:nvSpPr>
          <p:cNvPr id="228" name="TextBox 228"/>
          <p:cNvSpPr txBox="1"/>
          <p:nvPr/>
        </p:nvSpPr>
        <p:spPr>
          <a:xfrm>
            <a:off x="4161739" y="5813414"/>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Zonwering en ventilatie ingesteld</a:t>
            </a:r>
          </a:p>
        </p:txBody>
      </p:sp>
      <p:sp>
        <p:nvSpPr>
          <p:cNvPr id="229" name="TextBox 229"/>
          <p:cNvSpPr txBox="1"/>
          <p:nvPr/>
        </p:nvSpPr>
        <p:spPr>
          <a:xfrm>
            <a:off x="4161739" y="6173414"/>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Extra alert op risicocliënten</a:t>
            </a:r>
          </a:p>
        </p:txBody>
      </p:sp>
      <p:sp>
        <p:nvSpPr>
          <p:cNvPr id="230" name="TextBox 230"/>
          <p:cNvSpPr txBox="1"/>
          <p:nvPr/>
        </p:nvSpPr>
        <p:spPr>
          <a:xfrm>
            <a:off x="4161739" y="5993414"/>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Warmteproducerende apparaten beperkt</a:t>
            </a:r>
          </a:p>
        </p:txBody>
      </p:sp>
      <p:sp>
        <p:nvSpPr>
          <p:cNvPr id="231" name="TextBox 231"/>
          <p:cNvSpPr txBox="1"/>
          <p:nvPr/>
        </p:nvSpPr>
        <p:spPr>
          <a:xfrm>
            <a:off x="4153315" y="6847739"/>
            <a:ext cx="2459287"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Elke 2 uur drinken aanbieden (en zelf ook wat drinken)</a:t>
            </a:r>
          </a:p>
        </p:txBody>
      </p:sp>
      <p:sp>
        <p:nvSpPr>
          <p:cNvPr id="232" name="TextBox 232"/>
          <p:cNvSpPr txBox="1"/>
          <p:nvPr/>
        </p:nvSpPr>
        <p:spPr>
          <a:xfrm>
            <a:off x="4153315" y="7027739"/>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Cliënten helpen om koel te blijven</a:t>
            </a:r>
          </a:p>
        </p:txBody>
      </p:sp>
      <p:sp>
        <p:nvSpPr>
          <p:cNvPr id="233" name="TextBox 233"/>
          <p:cNvSpPr txBox="1"/>
          <p:nvPr/>
        </p:nvSpPr>
        <p:spPr>
          <a:xfrm>
            <a:off x="4153315" y="7387739"/>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Bijzonderheden kort noteren</a:t>
            </a:r>
          </a:p>
        </p:txBody>
      </p:sp>
      <p:sp>
        <p:nvSpPr>
          <p:cNvPr id="234" name="TextBox 234"/>
          <p:cNvSpPr txBox="1"/>
          <p:nvPr/>
        </p:nvSpPr>
        <p:spPr>
          <a:xfrm>
            <a:off x="4153315" y="7207739"/>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Signalen van hittestress herkennen</a:t>
            </a:r>
          </a:p>
        </p:txBody>
      </p:sp>
      <p:sp>
        <p:nvSpPr>
          <p:cNvPr id="235" name="TextBox 235"/>
          <p:cNvSpPr txBox="1"/>
          <p:nvPr/>
        </p:nvSpPr>
        <p:spPr>
          <a:xfrm>
            <a:off x="4153315" y="8167306"/>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Ervaringen gedeeld</a:t>
            </a:r>
          </a:p>
        </p:txBody>
      </p:sp>
      <p:sp>
        <p:nvSpPr>
          <p:cNvPr id="236" name="TextBox 236"/>
          <p:cNvSpPr txBox="1"/>
          <p:nvPr/>
        </p:nvSpPr>
        <p:spPr>
          <a:xfrm>
            <a:off x="4153315" y="8347773"/>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Knelpunten benoemd</a:t>
            </a:r>
          </a:p>
        </p:txBody>
      </p:sp>
      <p:sp>
        <p:nvSpPr>
          <p:cNvPr id="237" name="TextBox 237"/>
          <p:cNvSpPr txBox="1"/>
          <p:nvPr/>
        </p:nvSpPr>
        <p:spPr>
          <a:xfrm>
            <a:off x="4153315" y="8527773"/>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Tips voor volgende keer gegeven</a:t>
            </a:r>
          </a:p>
        </p:txBody>
      </p:sp>
      <p:grpSp>
        <p:nvGrpSpPr>
          <p:cNvPr id="238" name="Group 238"/>
          <p:cNvGrpSpPr/>
          <p:nvPr/>
        </p:nvGrpSpPr>
        <p:grpSpPr>
          <a:xfrm>
            <a:off x="3966287" y="3261330"/>
            <a:ext cx="108000" cy="108000"/>
            <a:chOff x="0" y="0"/>
            <a:chExt cx="38705" cy="38705"/>
          </a:xfrm>
        </p:grpSpPr>
        <p:sp>
          <p:nvSpPr>
            <p:cNvPr id="239" name="Freeform 239"/>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40" name="TextBox 240"/>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41" name="Group 241"/>
          <p:cNvGrpSpPr/>
          <p:nvPr/>
        </p:nvGrpSpPr>
        <p:grpSpPr>
          <a:xfrm>
            <a:off x="3966287" y="3441330"/>
            <a:ext cx="108000" cy="108000"/>
            <a:chOff x="0" y="0"/>
            <a:chExt cx="38705" cy="38705"/>
          </a:xfrm>
        </p:grpSpPr>
        <p:sp>
          <p:nvSpPr>
            <p:cNvPr id="242" name="Freeform 242"/>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43" name="TextBox 243"/>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44" name="Group 244"/>
          <p:cNvGrpSpPr/>
          <p:nvPr/>
        </p:nvGrpSpPr>
        <p:grpSpPr>
          <a:xfrm>
            <a:off x="3966287" y="3621330"/>
            <a:ext cx="108000" cy="108000"/>
            <a:chOff x="0" y="0"/>
            <a:chExt cx="38705" cy="38705"/>
          </a:xfrm>
        </p:grpSpPr>
        <p:sp>
          <p:nvSpPr>
            <p:cNvPr id="245" name="Freeform 245"/>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46" name="TextBox 246"/>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47" name="Group 247"/>
          <p:cNvGrpSpPr/>
          <p:nvPr/>
        </p:nvGrpSpPr>
        <p:grpSpPr>
          <a:xfrm>
            <a:off x="3966287" y="4312799"/>
            <a:ext cx="108000" cy="108000"/>
            <a:chOff x="0" y="0"/>
            <a:chExt cx="38705" cy="38705"/>
          </a:xfrm>
        </p:grpSpPr>
        <p:sp>
          <p:nvSpPr>
            <p:cNvPr id="248" name="Freeform 248"/>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49" name="TextBox 249"/>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50" name="Group 250"/>
          <p:cNvGrpSpPr/>
          <p:nvPr/>
        </p:nvGrpSpPr>
        <p:grpSpPr>
          <a:xfrm>
            <a:off x="3966287" y="4492799"/>
            <a:ext cx="108000" cy="108000"/>
            <a:chOff x="0" y="0"/>
            <a:chExt cx="38705" cy="38705"/>
          </a:xfrm>
        </p:grpSpPr>
        <p:sp>
          <p:nvSpPr>
            <p:cNvPr id="251" name="Freeform 251"/>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52" name="TextBox 252"/>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53" name="Group 253"/>
          <p:cNvGrpSpPr/>
          <p:nvPr/>
        </p:nvGrpSpPr>
        <p:grpSpPr>
          <a:xfrm>
            <a:off x="3966287" y="4672799"/>
            <a:ext cx="108000" cy="108000"/>
            <a:chOff x="0" y="0"/>
            <a:chExt cx="38705" cy="38705"/>
          </a:xfrm>
        </p:grpSpPr>
        <p:sp>
          <p:nvSpPr>
            <p:cNvPr id="254" name="Freeform 254"/>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55" name="TextBox 255"/>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56" name="Group 256"/>
          <p:cNvGrpSpPr/>
          <p:nvPr/>
        </p:nvGrpSpPr>
        <p:grpSpPr>
          <a:xfrm>
            <a:off x="3966287" y="4852799"/>
            <a:ext cx="108000" cy="108000"/>
            <a:chOff x="0" y="0"/>
            <a:chExt cx="38705" cy="38705"/>
          </a:xfrm>
        </p:grpSpPr>
        <p:sp>
          <p:nvSpPr>
            <p:cNvPr id="257" name="Freeform 257"/>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58" name="TextBox 258"/>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59" name="Group 259"/>
          <p:cNvGrpSpPr/>
          <p:nvPr/>
        </p:nvGrpSpPr>
        <p:grpSpPr>
          <a:xfrm>
            <a:off x="3950535" y="5616541"/>
            <a:ext cx="108000" cy="108000"/>
            <a:chOff x="0" y="0"/>
            <a:chExt cx="38705" cy="38705"/>
          </a:xfrm>
        </p:grpSpPr>
        <p:sp>
          <p:nvSpPr>
            <p:cNvPr id="260" name="Freeform 260"/>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61" name="TextBox 261"/>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62" name="Group 262"/>
          <p:cNvGrpSpPr/>
          <p:nvPr/>
        </p:nvGrpSpPr>
        <p:grpSpPr>
          <a:xfrm>
            <a:off x="3950535" y="5796541"/>
            <a:ext cx="108000" cy="108000"/>
            <a:chOff x="0" y="0"/>
            <a:chExt cx="38705" cy="38705"/>
          </a:xfrm>
        </p:grpSpPr>
        <p:sp>
          <p:nvSpPr>
            <p:cNvPr id="263" name="Freeform 263"/>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64" name="TextBox 264"/>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65" name="Group 265"/>
          <p:cNvGrpSpPr/>
          <p:nvPr/>
        </p:nvGrpSpPr>
        <p:grpSpPr>
          <a:xfrm>
            <a:off x="3950535" y="5976541"/>
            <a:ext cx="108000" cy="108000"/>
            <a:chOff x="0" y="0"/>
            <a:chExt cx="38705" cy="38705"/>
          </a:xfrm>
        </p:grpSpPr>
        <p:sp>
          <p:nvSpPr>
            <p:cNvPr id="266" name="Freeform 266"/>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67" name="TextBox 267"/>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68" name="Group 268"/>
          <p:cNvGrpSpPr/>
          <p:nvPr/>
        </p:nvGrpSpPr>
        <p:grpSpPr>
          <a:xfrm>
            <a:off x="3950535" y="6156541"/>
            <a:ext cx="108000" cy="108000"/>
            <a:chOff x="0" y="0"/>
            <a:chExt cx="38705" cy="38705"/>
          </a:xfrm>
        </p:grpSpPr>
        <p:sp>
          <p:nvSpPr>
            <p:cNvPr id="269" name="Freeform 269"/>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70" name="TextBox 270"/>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71" name="Group 271"/>
          <p:cNvGrpSpPr/>
          <p:nvPr/>
        </p:nvGrpSpPr>
        <p:grpSpPr>
          <a:xfrm>
            <a:off x="3943595" y="6866789"/>
            <a:ext cx="108000" cy="108000"/>
            <a:chOff x="0" y="0"/>
            <a:chExt cx="38705" cy="38705"/>
          </a:xfrm>
        </p:grpSpPr>
        <p:sp>
          <p:nvSpPr>
            <p:cNvPr id="272" name="Freeform 272"/>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73" name="TextBox 273"/>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74" name="Group 274"/>
          <p:cNvGrpSpPr/>
          <p:nvPr/>
        </p:nvGrpSpPr>
        <p:grpSpPr>
          <a:xfrm>
            <a:off x="3943595" y="7046789"/>
            <a:ext cx="108000" cy="108000"/>
            <a:chOff x="0" y="0"/>
            <a:chExt cx="38705" cy="38705"/>
          </a:xfrm>
        </p:grpSpPr>
        <p:sp>
          <p:nvSpPr>
            <p:cNvPr id="275" name="Freeform 275"/>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76" name="TextBox 276"/>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77" name="Group 277"/>
          <p:cNvGrpSpPr/>
          <p:nvPr/>
        </p:nvGrpSpPr>
        <p:grpSpPr>
          <a:xfrm>
            <a:off x="3943595" y="7226789"/>
            <a:ext cx="108000" cy="108000"/>
            <a:chOff x="0" y="0"/>
            <a:chExt cx="38705" cy="38705"/>
          </a:xfrm>
        </p:grpSpPr>
        <p:sp>
          <p:nvSpPr>
            <p:cNvPr id="278" name="Freeform 278"/>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79" name="TextBox 279"/>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80" name="Group 280"/>
          <p:cNvGrpSpPr/>
          <p:nvPr/>
        </p:nvGrpSpPr>
        <p:grpSpPr>
          <a:xfrm>
            <a:off x="3943595" y="7406789"/>
            <a:ext cx="108000" cy="108000"/>
            <a:chOff x="0" y="0"/>
            <a:chExt cx="38705" cy="38705"/>
          </a:xfrm>
        </p:grpSpPr>
        <p:sp>
          <p:nvSpPr>
            <p:cNvPr id="281" name="Freeform 281"/>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82" name="TextBox 282"/>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83" name="Group 283"/>
          <p:cNvGrpSpPr/>
          <p:nvPr/>
        </p:nvGrpSpPr>
        <p:grpSpPr>
          <a:xfrm>
            <a:off x="3932382" y="8192682"/>
            <a:ext cx="108000" cy="108000"/>
            <a:chOff x="0" y="0"/>
            <a:chExt cx="38705" cy="38705"/>
          </a:xfrm>
        </p:grpSpPr>
        <p:sp>
          <p:nvSpPr>
            <p:cNvPr id="284" name="Freeform 284"/>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85" name="TextBox 285"/>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86" name="Group 286"/>
          <p:cNvGrpSpPr/>
          <p:nvPr/>
        </p:nvGrpSpPr>
        <p:grpSpPr>
          <a:xfrm>
            <a:off x="3932382" y="8372682"/>
            <a:ext cx="108000" cy="108000"/>
            <a:chOff x="0" y="0"/>
            <a:chExt cx="38705" cy="38705"/>
          </a:xfrm>
        </p:grpSpPr>
        <p:sp>
          <p:nvSpPr>
            <p:cNvPr id="287" name="Freeform 287"/>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88" name="TextBox 288"/>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89" name="Group 289"/>
          <p:cNvGrpSpPr/>
          <p:nvPr/>
        </p:nvGrpSpPr>
        <p:grpSpPr>
          <a:xfrm>
            <a:off x="3932382" y="8552682"/>
            <a:ext cx="108000" cy="108000"/>
            <a:chOff x="0" y="0"/>
            <a:chExt cx="38705" cy="38705"/>
          </a:xfrm>
        </p:grpSpPr>
        <p:sp>
          <p:nvSpPr>
            <p:cNvPr id="290" name="Freeform 290"/>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91" name="TextBox 291"/>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sp>
        <p:nvSpPr>
          <p:cNvPr id="292" name="Freeform 292"/>
          <p:cNvSpPr/>
          <p:nvPr/>
        </p:nvSpPr>
        <p:spPr>
          <a:xfrm>
            <a:off x="3748212" y="2207367"/>
            <a:ext cx="382909" cy="382909"/>
          </a:xfrm>
          <a:custGeom>
            <a:avLst/>
            <a:gdLst/>
            <a:ahLst/>
            <a:cxnLst/>
            <a:rect l="l" t="t" r="r" b="b"/>
            <a:pathLst>
              <a:path w="382909" h="382909">
                <a:moveTo>
                  <a:pt x="0" y="0"/>
                </a:moveTo>
                <a:lnTo>
                  <a:pt x="382909" y="0"/>
                </a:lnTo>
                <a:lnTo>
                  <a:pt x="382909" y="382908"/>
                </a:lnTo>
                <a:lnTo>
                  <a:pt x="0" y="382908"/>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sp>
        <p:nvSpPr>
          <p:cNvPr id="293" name="TextBox 293"/>
          <p:cNvSpPr txBox="1"/>
          <p:nvPr/>
        </p:nvSpPr>
        <p:spPr>
          <a:xfrm>
            <a:off x="4283975" y="2307675"/>
            <a:ext cx="2188613" cy="230086"/>
          </a:xfrm>
          <a:prstGeom prst="rect">
            <a:avLst/>
          </a:prstGeom>
        </p:spPr>
        <p:txBody>
          <a:bodyPr lIns="0" tIns="0" rIns="0" bIns="0" rtlCol="0" anchor="t">
            <a:spAutoFit/>
          </a:bodyPr>
          <a:lstStyle/>
          <a:p>
            <a:pPr algn="l">
              <a:lnSpc>
                <a:spcPts val="1816"/>
              </a:lnSpc>
            </a:pPr>
            <a:r>
              <a:rPr lang="en-US" sz="1335" b="1">
                <a:solidFill>
                  <a:srgbClr val="253861"/>
                </a:solidFill>
                <a:latin typeface="Roboto Bold"/>
                <a:ea typeface="Roboto Bold"/>
                <a:cs typeface="Roboto Bold"/>
                <a:sym typeface="Roboto Bold"/>
              </a:rPr>
              <a:t>Voor zorgmedewerker </a:t>
            </a:r>
          </a:p>
        </p:txBody>
      </p:sp>
      <p:grpSp>
        <p:nvGrpSpPr>
          <p:cNvPr id="294" name="Group 294"/>
          <p:cNvGrpSpPr/>
          <p:nvPr/>
        </p:nvGrpSpPr>
        <p:grpSpPr>
          <a:xfrm>
            <a:off x="228096" y="9073023"/>
            <a:ext cx="7118102" cy="983615"/>
            <a:chOff x="0" y="0"/>
            <a:chExt cx="2550967" cy="352505"/>
          </a:xfrm>
        </p:grpSpPr>
        <p:sp>
          <p:nvSpPr>
            <p:cNvPr id="295" name="Freeform 295"/>
            <p:cNvSpPr/>
            <p:nvPr/>
          </p:nvSpPr>
          <p:spPr>
            <a:xfrm>
              <a:off x="0" y="0"/>
              <a:ext cx="2550967" cy="352505"/>
            </a:xfrm>
            <a:custGeom>
              <a:avLst/>
              <a:gdLst/>
              <a:ahLst/>
              <a:cxnLst/>
              <a:rect l="l" t="t" r="r" b="b"/>
              <a:pathLst>
                <a:path w="2550967" h="352505">
                  <a:moveTo>
                    <a:pt x="6526" y="0"/>
                  </a:moveTo>
                  <a:lnTo>
                    <a:pt x="2544441" y="0"/>
                  </a:lnTo>
                  <a:cubicBezTo>
                    <a:pt x="2546172" y="0"/>
                    <a:pt x="2547832" y="688"/>
                    <a:pt x="2549056" y="1911"/>
                  </a:cubicBezTo>
                  <a:cubicBezTo>
                    <a:pt x="2550280" y="3135"/>
                    <a:pt x="2550967" y="4795"/>
                    <a:pt x="2550967" y="6526"/>
                  </a:cubicBezTo>
                  <a:lnTo>
                    <a:pt x="2550967" y="345980"/>
                  </a:lnTo>
                  <a:cubicBezTo>
                    <a:pt x="2550967" y="347710"/>
                    <a:pt x="2550280" y="349370"/>
                    <a:pt x="2549056" y="350594"/>
                  </a:cubicBezTo>
                  <a:cubicBezTo>
                    <a:pt x="2547832" y="351818"/>
                    <a:pt x="2546172" y="352505"/>
                    <a:pt x="2544441" y="352505"/>
                  </a:cubicBezTo>
                  <a:lnTo>
                    <a:pt x="6526" y="352505"/>
                  </a:lnTo>
                  <a:cubicBezTo>
                    <a:pt x="2922" y="352505"/>
                    <a:pt x="0" y="349584"/>
                    <a:pt x="0" y="345980"/>
                  </a:cubicBezTo>
                  <a:lnTo>
                    <a:pt x="0" y="6526"/>
                  </a:lnTo>
                  <a:cubicBezTo>
                    <a:pt x="0" y="4795"/>
                    <a:pt x="688" y="3135"/>
                    <a:pt x="1911" y="1911"/>
                  </a:cubicBezTo>
                  <a:cubicBezTo>
                    <a:pt x="3135" y="688"/>
                    <a:pt x="4795" y="0"/>
                    <a:pt x="6526" y="0"/>
                  </a:cubicBezTo>
                  <a:close/>
                </a:path>
              </a:pathLst>
            </a:custGeom>
            <a:solidFill>
              <a:srgbClr val="1E3A71">
                <a:alpha val="4706"/>
              </a:srgbClr>
            </a:solidFill>
            <a:ln w="9525" cap="sq">
              <a:solidFill>
                <a:srgbClr val="D9D9D9">
                  <a:alpha val="4706"/>
                </a:srgbClr>
              </a:solidFill>
              <a:prstDash val="solid"/>
              <a:miter/>
            </a:ln>
          </p:spPr>
          <p:txBody>
            <a:bodyPr/>
            <a:lstStyle/>
            <a:p>
              <a:endParaRPr lang="nl-NL"/>
            </a:p>
          </p:txBody>
        </p:sp>
        <p:sp>
          <p:nvSpPr>
            <p:cNvPr id="296" name="TextBox 296"/>
            <p:cNvSpPr txBox="1"/>
            <p:nvPr/>
          </p:nvSpPr>
          <p:spPr>
            <a:xfrm>
              <a:off x="0" y="-38100"/>
              <a:ext cx="2550967" cy="390605"/>
            </a:xfrm>
            <a:prstGeom prst="rect">
              <a:avLst/>
            </a:prstGeom>
          </p:spPr>
          <p:txBody>
            <a:bodyPr lIns="50800" tIns="50800" rIns="50800" bIns="50800" rtlCol="0" anchor="ctr"/>
            <a:lstStyle/>
            <a:p>
              <a:pPr algn="ctr">
                <a:lnSpc>
                  <a:spcPts val="1960"/>
                </a:lnSpc>
              </a:pPr>
              <a:endParaRPr/>
            </a:p>
          </p:txBody>
        </p:sp>
      </p:grpSp>
      <p:grpSp>
        <p:nvGrpSpPr>
          <p:cNvPr id="297" name="Group 297"/>
          <p:cNvGrpSpPr/>
          <p:nvPr/>
        </p:nvGrpSpPr>
        <p:grpSpPr>
          <a:xfrm>
            <a:off x="546087" y="9158281"/>
            <a:ext cx="759002" cy="759002"/>
            <a:chOff x="0" y="0"/>
            <a:chExt cx="812800" cy="812800"/>
          </a:xfrm>
        </p:grpSpPr>
        <p:sp>
          <p:nvSpPr>
            <p:cNvPr id="298" name="Freeform 29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A9DC">
                <a:alpha val="26667"/>
              </a:srgbClr>
            </a:solidFill>
          </p:spPr>
          <p:txBody>
            <a:bodyPr/>
            <a:lstStyle/>
            <a:p>
              <a:endParaRPr lang="nl-NL"/>
            </a:p>
          </p:txBody>
        </p:sp>
        <p:sp>
          <p:nvSpPr>
            <p:cNvPr id="299" name="TextBox 299"/>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300" name="Freeform 300"/>
          <p:cNvSpPr/>
          <p:nvPr/>
        </p:nvSpPr>
        <p:spPr>
          <a:xfrm>
            <a:off x="748211" y="9282106"/>
            <a:ext cx="354754" cy="485134"/>
          </a:xfrm>
          <a:custGeom>
            <a:avLst/>
            <a:gdLst/>
            <a:ahLst/>
            <a:cxnLst/>
            <a:rect l="l" t="t" r="r" b="b"/>
            <a:pathLst>
              <a:path w="354754" h="485134">
                <a:moveTo>
                  <a:pt x="0" y="0"/>
                </a:moveTo>
                <a:lnTo>
                  <a:pt x="354754" y="0"/>
                </a:lnTo>
                <a:lnTo>
                  <a:pt x="354754" y="485134"/>
                </a:lnTo>
                <a:lnTo>
                  <a:pt x="0" y="485134"/>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301" name="TextBox 301"/>
          <p:cNvSpPr txBox="1"/>
          <p:nvPr/>
        </p:nvSpPr>
        <p:spPr>
          <a:xfrm>
            <a:off x="1622188" y="9168273"/>
            <a:ext cx="2188613" cy="230086"/>
          </a:xfrm>
          <a:prstGeom prst="rect">
            <a:avLst/>
          </a:prstGeom>
        </p:spPr>
        <p:txBody>
          <a:bodyPr lIns="0" tIns="0" rIns="0" bIns="0" rtlCol="0" anchor="t">
            <a:spAutoFit/>
          </a:bodyPr>
          <a:lstStyle/>
          <a:p>
            <a:pPr algn="l">
              <a:lnSpc>
                <a:spcPts val="1816"/>
              </a:lnSpc>
            </a:pPr>
            <a:r>
              <a:rPr lang="en-US" sz="1335" b="1">
                <a:solidFill>
                  <a:srgbClr val="253861"/>
                </a:solidFill>
                <a:latin typeface="Roboto Bold"/>
                <a:ea typeface="Roboto Bold"/>
                <a:cs typeface="Roboto Bold"/>
                <a:sym typeface="Roboto Bold"/>
              </a:rPr>
              <a:t>Minimale administratie </a:t>
            </a:r>
          </a:p>
        </p:txBody>
      </p:sp>
      <p:sp>
        <p:nvSpPr>
          <p:cNvPr id="302" name="Freeform 302"/>
          <p:cNvSpPr/>
          <p:nvPr/>
        </p:nvSpPr>
        <p:spPr>
          <a:xfrm>
            <a:off x="1639459" y="9522184"/>
            <a:ext cx="254665" cy="254665"/>
          </a:xfrm>
          <a:custGeom>
            <a:avLst/>
            <a:gdLst/>
            <a:ahLst/>
            <a:cxnLst/>
            <a:rect l="l" t="t" r="r" b="b"/>
            <a:pathLst>
              <a:path w="254665" h="254665">
                <a:moveTo>
                  <a:pt x="0" y="0"/>
                </a:moveTo>
                <a:lnTo>
                  <a:pt x="254666" y="0"/>
                </a:lnTo>
                <a:lnTo>
                  <a:pt x="254666" y="254665"/>
                </a:lnTo>
                <a:lnTo>
                  <a:pt x="0" y="25466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303" name="TextBox 303"/>
          <p:cNvSpPr txBox="1"/>
          <p:nvPr/>
        </p:nvSpPr>
        <p:spPr>
          <a:xfrm>
            <a:off x="2014554" y="9512659"/>
            <a:ext cx="751230" cy="341576"/>
          </a:xfrm>
          <a:prstGeom prst="rect">
            <a:avLst/>
          </a:prstGeom>
        </p:spPr>
        <p:txBody>
          <a:bodyPr lIns="0" tIns="0" rIns="0" bIns="0" rtlCol="0" anchor="t">
            <a:spAutoFit/>
          </a:bodyPr>
          <a:lstStyle/>
          <a:p>
            <a:pPr algn="l">
              <a:lnSpc>
                <a:spcPts val="1360"/>
              </a:lnSpc>
            </a:pPr>
            <a:r>
              <a:rPr lang="en-US" sz="1000" b="1">
                <a:solidFill>
                  <a:srgbClr val="1E3A71"/>
                </a:solidFill>
                <a:latin typeface="Roboto Bold"/>
                <a:ea typeface="Roboto Bold"/>
                <a:cs typeface="Roboto Bold"/>
                <a:sym typeface="Roboto Bold"/>
              </a:rPr>
              <a:t>1 risicolijst per afdeling</a:t>
            </a:r>
          </a:p>
        </p:txBody>
      </p:sp>
      <p:sp>
        <p:nvSpPr>
          <p:cNvPr id="304" name="Freeform 304"/>
          <p:cNvSpPr/>
          <p:nvPr/>
        </p:nvSpPr>
        <p:spPr>
          <a:xfrm>
            <a:off x="3320528" y="9537782"/>
            <a:ext cx="254665" cy="254665"/>
          </a:xfrm>
          <a:custGeom>
            <a:avLst/>
            <a:gdLst/>
            <a:ahLst/>
            <a:cxnLst/>
            <a:rect l="l" t="t" r="r" b="b"/>
            <a:pathLst>
              <a:path w="254665" h="254665">
                <a:moveTo>
                  <a:pt x="0" y="0"/>
                </a:moveTo>
                <a:lnTo>
                  <a:pt x="254665" y="0"/>
                </a:lnTo>
                <a:lnTo>
                  <a:pt x="254665" y="254666"/>
                </a:lnTo>
                <a:lnTo>
                  <a:pt x="0" y="254666"/>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305" name="TextBox 305"/>
          <p:cNvSpPr txBox="1"/>
          <p:nvPr/>
        </p:nvSpPr>
        <p:spPr>
          <a:xfrm>
            <a:off x="3695623" y="9528257"/>
            <a:ext cx="1264169" cy="341576"/>
          </a:xfrm>
          <a:prstGeom prst="rect">
            <a:avLst/>
          </a:prstGeom>
        </p:spPr>
        <p:txBody>
          <a:bodyPr lIns="0" tIns="0" rIns="0" bIns="0" rtlCol="0" anchor="t">
            <a:spAutoFit/>
          </a:bodyPr>
          <a:lstStyle/>
          <a:p>
            <a:pPr algn="l">
              <a:lnSpc>
                <a:spcPts val="1360"/>
              </a:lnSpc>
            </a:pPr>
            <a:r>
              <a:rPr lang="en-US" sz="1000" b="1">
                <a:solidFill>
                  <a:srgbClr val="1E3A71"/>
                </a:solidFill>
                <a:latin typeface="Roboto Bold"/>
                <a:ea typeface="Roboto Bold"/>
                <a:cs typeface="Roboto Bold"/>
                <a:sym typeface="Roboto Bold"/>
              </a:rPr>
              <a:t>Vochtschema alleen bij risico of twijfel </a:t>
            </a:r>
          </a:p>
        </p:txBody>
      </p:sp>
      <p:sp>
        <p:nvSpPr>
          <p:cNvPr id="306" name="Freeform 306"/>
          <p:cNvSpPr/>
          <p:nvPr/>
        </p:nvSpPr>
        <p:spPr>
          <a:xfrm>
            <a:off x="5083616" y="9537782"/>
            <a:ext cx="254665" cy="254665"/>
          </a:xfrm>
          <a:custGeom>
            <a:avLst/>
            <a:gdLst/>
            <a:ahLst/>
            <a:cxnLst/>
            <a:rect l="l" t="t" r="r" b="b"/>
            <a:pathLst>
              <a:path w="254665" h="254665">
                <a:moveTo>
                  <a:pt x="0" y="0"/>
                </a:moveTo>
                <a:lnTo>
                  <a:pt x="254666" y="0"/>
                </a:lnTo>
                <a:lnTo>
                  <a:pt x="254666" y="254666"/>
                </a:lnTo>
                <a:lnTo>
                  <a:pt x="0" y="254666"/>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307" name="TextBox 307"/>
          <p:cNvSpPr txBox="1"/>
          <p:nvPr/>
        </p:nvSpPr>
        <p:spPr>
          <a:xfrm>
            <a:off x="5458711" y="9528257"/>
            <a:ext cx="1264169" cy="341576"/>
          </a:xfrm>
          <a:prstGeom prst="rect">
            <a:avLst/>
          </a:prstGeom>
        </p:spPr>
        <p:txBody>
          <a:bodyPr lIns="0" tIns="0" rIns="0" bIns="0" rtlCol="0" anchor="t">
            <a:spAutoFit/>
          </a:bodyPr>
          <a:lstStyle/>
          <a:p>
            <a:pPr algn="l">
              <a:lnSpc>
                <a:spcPts val="1360"/>
              </a:lnSpc>
            </a:pPr>
            <a:r>
              <a:rPr lang="en-US" sz="1000" b="1">
                <a:solidFill>
                  <a:srgbClr val="1E3A71"/>
                </a:solidFill>
                <a:latin typeface="Roboto Bold"/>
                <a:ea typeface="Roboto Bold"/>
                <a:cs typeface="Roboto Bold"/>
                <a:sym typeface="Roboto Bold"/>
              </a:rPr>
              <a:t>1 korte evaluatielijst na afloop</a:t>
            </a:r>
          </a:p>
        </p:txBody>
      </p:sp>
      <p:sp>
        <p:nvSpPr>
          <p:cNvPr id="308" name="AutoShape 308"/>
          <p:cNvSpPr/>
          <p:nvPr/>
        </p:nvSpPr>
        <p:spPr>
          <a:xfrm>
            <a:off x="374762" y="10479678"/>
            <a:ext cx="2383839"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309" name="AutoShape 309"/>
          <p:cNvSpPr/>
          <p:nvPr/>
        </p:nvSpPr>
        <p:spPr>
          <a:xfrm flipV="1">
            <a:off x="4342280" y="10479678"/>
            <a:ext cx="2545764"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310" name="TextBox 310"/>
          <p:cNvSpPr txBox="1"/>
          <p:nvPr/>
        </p:nvSpPr>
        <p:spPr>
          <a:xfrm>
            <a:off x="2758602" y="10418020"/>
            <a:ext cx="1583678" cy="128736"/>
          </a:xfrm>
          <a:prstGeom prst="rect">
            <a:avLst/>
          </a:prstGeom>
        </p:spPr>
        <p:txBody>
          <a:bodyPr lIns="0" tIns="0" rIns="0" bIns="0" rtlCol="0" anchor="t">
            <a:spAutoFit/>
          </a:bodyPr>
          <a:lstStyle/>
          <a:p>
            <a:pPr algn="ctr">
              <a:lnSpc>
                <a:spcPts val="1088"/>
              </a:lnSpc>
            </a:pPr>
            <a:r>
              <a:rPr lang="en-US" sz="800" spc="72">
                <a:solidFill>
                  <a:srgbClr val="253861"/>
                </a:solidFill>
                <a:latin typeface="Oswald"/>
                <a:ea typeface="Oswald"/>
                <a:cs typeface="Oswald"/>
                <a:sym typeface="Oswald"/>
              </a:rPr>
              <a:t>Pagina 2 - Checklist per fase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8979" y="1530138"/>
            <a:ext cx="6660028" cy="778190"/>
            <a:chOff x="0" y="0"/>
            <a:chExt cx="2386804" cy="278886"/>
          </a:xfrm>
        </p:grpSpPr>
        <p:sp>
          <p:nvSpPr>
            <p:cNvPr id="3" name="Freeform 3"/>
            <p:cNvSpPr/>
            <p:nvPr/>
          </p:nvSpPr>
          <p:spPr>
            <a:xfrm>
              <a:off x="0" y="0"/>
              <a:ext cx="2386804" cy="278886"/>
            </a:xfrm>
            <a:custGeom>
              <a:avLst/>
              <a:gdLst/>
              <a:ahLst/>
              <a:cxnLst/>
              <a:rect l="l" t="t" r="r" b="b"/>
              <a:pathLst>
                <a:path w="2386804" h="278886">
                  <a:moveTo>
                    <a:pt x="6975" y="0"/>
                  </a:moveTo>
                  <a:lnTo>
                    <a:pt x="2379829" y="0"/>
                  </a:lnTo>
                  <a:cubicBezTo>
                    <a:pt x="2381679" y="0"/>
                    <a:pt x="2383453" y="735"/>
                    <a:pt x="2384761" y="2043"/>
                  </a:cubicBezTo>
                  <a:cubicBezTo>
                    <a:pt x="2386069" y="3351"/>
                    <a:pt x="2386804" y="5125"/>
                    <a:pt x="2386804" y="6975"/>
                  </a:cubicBezTo>
                  <a:lnTo>
                    <a:pt x="2386804" y="271911"/>
                  </a:lnTo>
                  <a:cubicBezTo>
                    <a:pt x="2386804" y="275763"/>
                    <a:pt x="2383681" y="278886"/>
                    <a:pt x="2379829" y="278886"/>
                  </a:cubicBezTo>
                  <a:lnTo>
                    <a:pt x="6975" y="278886"/>
                  </a:lnTo>
                  <a:cubicBezTo>
                    <a:pt x="3123" y="278886"/>
                    <a:pt x="0" y="275763"/>
                    <a:pt x="0" y="271911"/>
                  </a:cubicBezTo>
                  <a:lnTo>
                    <a:pt x="0" y="6975"/>
                  </a:lnTo>
                  <a:cubicBezTo>
                    <a:pt x="0" y="3123"/>
                    <a:pt x="3123" y="0"/>
                    <a:pt x="6975" y="0"/>
                  </a:cubicBezTo>
                  <a:close/>
                </a:path>
              </a:pathLst>
            </a:custGeom>
            <a:ln w="9525" cap="sq">
              <a:solidFill>
                <a:srgbClr val="D9D9D9"/>
              </a:solidFill>
              <a:prstDash val="solid"/>
              <a:miter/>
            </a:ln>
          </p:spPr>
          <p:txBody>
            <a:bodyPr/>
            <a:lstStyle/>
            <a:p>
              <a:endParaRPr lang="nl-NL"/>
            </a:p>
          </p:txBody>
        </p:sp>
        <p:sp>
          <p:nvSpPr>
            <p:cNvPr id="4" name="TextBox 4"/>
            <p:cNvSpPr txBox="1"/>
            <p:nvPr/>
          </p:nvSpPr>
          <p:spPr>
            <a:xfrm>
              <a:off x="0" y="-38100"/>
              <a:ext cx="2386804" cy="316986"/>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717714" y="1631798"/>
            <a:ext cx="483675" cy="483675"/>
          </a:xfrm>
          <a:custGeom>
            <a:avLst/>
            <a:gdLst/>
            <a:ahLst/>
            <a:cxnLst/>
            <a:rect l="l" t="t" r="r" b="b"/>
            <a:pathLst>
              <a:path w="483675" h="483675">
                <a:moveTo>
                  <a:pt x="0" y="0"/>
                </a:moveTo>
                <a:lnTo>
                  <a:pt x="483675" y="0"/>
                </a:lnTo>
                <a:lnTo>
                  <a:pt x="483675" y="483675"/>
                </a:lnTo>
                <a:lnTo>
                  <a:pt x="0" y="48367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nl-NL"/>
          </a:p>
        </p:txBody>
      </p:sp>
      <p:grpSp>
        <p:nvGrpSpPr>
          <p:cNvPr id="6" name="Group 6"/>
          <p:cNvGrpSpPr/>
          <p:nvPr/>
        </p:nvGrpSpPr>
        <p:grpSpPr>
          <a:xfrm>
            <a:off x="518979" y="2445915"/>
            <a:ext cx="6660028" cy="1263013"/>
            <a:chOff x="0" y="0"/>
            <a:chExt cx="2386804" cy="452635"/>
          </a:xfrm>
        </p:grpSpPr>
        <p:sp>
          <p:nvSpPr>
            <p:cNvPr id="7" name="Freeform 7"/>
            <p:cNvSpPr/>
            <p:nvPr/>
          </p:nvSpPr>
          <p:spPr>
            <a:xfrm>
              <a:off x="0" y="0"/>
              <a:ext cx="2386804" cy="452635"/>
            </a:xfrm>
            <a:custGeom>
              <a:avLst/>
              <a:gdLst/>
              <a:ahLst/>
              <a:cxnLst/>
              <a:rect l="l" t="t" r="r" b="b"/>
              <a:pathLst>
                <a:path w="2386804" h="452635">
                  <a:moveTo>
                    <a:pt x="6975" y="0"/>
                  </a:moveTo>
                  <a:lnTo>
                    <a:pt x="2379829" y="0"/>
                  </a:lnTo>
                  <a:cubicBezTo>
                    <a:pt x="2381679" y="0"/>
                    <a:pt x="2383453" y="735"/>
                    <a:pt x="2384761" y="2043"/>
                  </a:cubicBezTo>
                  <a:cubicBezTo>
                    <a:pt x="2386069" y="3351"/>
                    <a:pt x="2386804" y="5125"/>
                    <a:pt x="2386804" y="6975"/>
                  </a:cubicBezTo>
                  <a:lnTo>
                    <a:pt x="2386804" y="445661"/>
                  </a:lnTo>
                  <a:cubicBezTo>
                    <a:pt x="2386804" y="449513"/>
                    <a:pt x="2383681" y="452635"/>
                    <a:pt x="2379829" y="452635"/>
                  </a:cubicBezTo>
                  <a:lnTo>
                    <a:pt x="6975" y="452635"/>
                  </a:lnTo>
                  <a:cubicBezTo>
                    <a:pt x="3123" y="452635"/>
                    <a:pt x="0" y="449513"/>
                    <a:pt x="0" y="445661"/>
                  </a:cubicBezTo>
                  <a:lnTo>
                    <a:pt x="0" y="6975"/>
                  </a:lnTo>
                  <a:cubicBezTo>
                    <a:pt x="0" y="3123"/>
                    <a:pt x="3123" y="0"/>
                    <a:pt x="6975" y="0"/>
                  </a:cubicBezTo>
                  <a:close/>
                </a:path>
              </a:pathLst>
            </a:custGeom>
            <a:solidFill>
              <a:srgbClr val="1E3A71">
                <a:alpha val="9804"/>
              </a:srgbClr>
            </a:solidFill>
            <a:ln w="9525" cap="sq">
              <a:solidFill>
                <a:srgbClr val="D9D9D9">
                  <a:alpha val="9804"/>
                </a:srgbClr>
              </a:solidFill>
              <a:prstDash val="solid"/>
              <a:miter/>
            </a:ln>
          </p:spPr>
          <p:txBody>
            <a:bodyPr/>
            <a:lstStyle/>
            <a:p>
              <a:endParaRPr lang="nl-NL"/>
            </a:p>
          </p:txBody>
        </p:sp>
        <p:sp>
          <p:nvSpPr>
            <p:cNvPr id="8" name="TextBox 8"/>
            <p:cNvSpPr txBox="1"/>
            <p:nvPr/>
          </p:nvSpPr>
          <p:spPr>
            <a:xfrm>
              <a:off x="0" y="-38100"/>
              <a:ext cx="2386804" cy="490735"/>
            </a:xfrm>
            <a:prstGeom prst="rect">
              <a:avLst/>
            </a:prstGeom>
          </p:spPr>
          <p:txBody>
            <a:bodyPr lIns="50800" tIns="50800" rIns="50800" bIns="50800" rtlCol="0" anchor="ctr"/>
            <a:lstStyle/>
            <a:p>
              <a:pPr algn="ctr">
                <a:lnSpc>
                  <a:spcPts val="1960"/>
                </a:lnSpc>
              </a:pPr>
              <a:endParaRPr/>
            </a:p>
          </p:txBody>
        </p:sp>
      </p:grpSp>
      <p:sp>
        <p:nvSpPr>
          <p:cNvPr id="9" name="Freeform 9"/>
          <p:cNvSpPr/>
          <p:nvPr/>
        </p:nvSpPr>
        <p:spPr>
          <a:xfrm>
            <a:off x="1216234" y="2682193"/>
            <a:ext cx="432000" cy="621583"/>
          </a:xfrm>
          <a:custGeom>
            <a:avLst/>
            <a:gdLst/>
            <a:ahLst/>
            <a:cxnLst/>
            <a:rect l="l" t="t" r="r" b="b"/>
            <a:pathLst>
              <a:path w="432000" h="621583">
                <a:moveTo>
                  <a:pt x="0" y="0"/>
                </a:moveTo>
                <a:lnTo>
                  <a:pt x="432000" y="0"/>
                </a:lnTo>
                <a:lnTo>
                  <a:pt x="432000" y="621583"/>
                </a:lnTo>
                <a:lnTo>
                  <a:pt x="0" y="6215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10" name="Group 10"/>
          <p:cNvGrpSpPr/>
          <p:nvPr/>
        </p:nvGrpSpPr>
        <p:grpSpPr>
          <a:xfrm>
            <a:off x="544638" y="3842278"/>
            <a:ext cx="6634369" cy="1263013"/>
            <a:chOff x="0" y="0"/>
            <a:chExt cx="2377608" cy="452635"/>
          </a:xfrm>
        </p:grpSpPr>
        <p:sp>
          <p:nvSpPr>
            <p:cNvPr id="11" name="Freeform 11"/>
            <p:cNvSpPr/>
            <p:nvPr/>
          </p:nvSpPr>
          <p:spPr>
            <a:xfrm>
              <a:off x="0" y="0"/>
              <a:ext cx="2377608" cy="452635"/>
            </a:xfrm>
            <a:custGeom>
              <a:avLst/>
              <a:gdLst/>
              <a:ahLst/>
              <a:cxnLst/>
              <a:rect l="l" t="t" r="r" b="b"/>
              <a:pathLst>
                <a:path w="2377608" h="452635">
                  <a:moveTo>
                    <a:pt x="7002" y="0"/>
                  </a:moveTo>
                  <a:lnTo>
                    <a:pt x="2370606" y="0"/>
                  </a:lnTo>
                  <a:cubicBezTo>
                    <a:pt x="2372463" y="0"/>
                    <a:pt x="2374244" y="738"/>
                    <a:pt x="2375557" y="2051"/>
                  </a:cubicBezTo>
                  <a:cubicBezTo>
                    <a:pt x="2376870" y="3364"/>
                    <a:pt x="2377608" y="5145"/>
                    <a:pt x="2377608" y="7002"/>
                  </a:cubicBezTo>
                  <a:lnTo>
                    <a:pt x="2377608" y="445634"/>
                  </a:lnTo>
                  <a:cubicBezTo>
                    <a:pt x="2377608" y="449500"/>
                    <a:pt x="2374473" y="452635"/>
                    <a:pt x="2370606" y="452635"/>
                  </a:cubicBezTo>
                  <a:lnTo>
                    <a:pt x="7002" y="452635"/>
                  </a:lnTo>
                  <a:cubicBezTo>
                    <a:pt x="3135" y="452635"/>
                    <a:pt x="0" y="449500"/>
                    <a:pt x="0" y="445634"/>
                  </a:cubicBezTo>
                  <a:lnTo>
                    <a:pt x="0" y="7002"/>
                  </a:lnTo>
                  <a:cubicBezTo>
                    <a:pt x="0" y="3135"/>
                    <a:pt x="3135" y="0"/>
                    <a:pt x="7002" y="0"/>
                  </a:cubicBezTo>
                  <a:close/>
                </a:path>
              </a:pathLst>
            </a:custGeom>
            <a:solidFill>
              <a:srgbClr val="39A9DC">
                <a:alpha val="9804"/>
              </a:srgbClr>
            </a:solidFill>
            <a:ln w="9525" cap="sq">
              <a:solidFill>
                <a:srgbClr val="D9D9D9">
                  <a:alpha val="9804"/>
                </a:srgbClr>
              </a:solidFill>
              <a:prstDash val="solid"/>
              <a:miter/>
            </a:ln>
          </p:spPr>
          <p:txBody>
            <a:bodyPr/>
            <a:lstStyle/>
            <a:p>
              <a:endParaRPr lang="nl-NL"/>
            </a:p>
          </p:txBody>
        </p:sp>
        <p:sp>
          <p:nvSpPr>
            <p:cNvPr id="12" name="TextBox 12"/>
            <p:cNvSpPr txBox="1"/>
            <p:nvPr/>
          </p:nvSpPr>
          <p:spPr>
            <a:xfrm>
              <a:off x="0" y="-38100"/>
              <a:ext cx="2377608" cy="490735"/>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flipH="1">
            <a:off x="1175388" y="4280428"/>
            <a:ext cx="608874" cy="574371"/>
          </a:xfrm>
          <a:custGeom>
            <a:avLst/>
            <a:gdLst/>
            <a:ahLst/>
            <a:cxnLst/>
            <a:rect l="l" t="t" r="r" b="b"/>
            <a:pathLst>
              <a:path w="608874" h="574371">
                <a:moveTo>
                  <a:pt x="608874" y="0"/>
                </a:moveTo>
                <a:lnTo>
                  <a:pt x="0" y="0"/>
                </a:lnTo>
                <a:lnTo>
                  <a:pt x="0" y="574371"/>
                </a:lnTo>
                <a:lnTo>
                  <a:pt x="608874" y="574371"/>
                </a:lnTo>
                <a:lnTo>
                  <a:pt x="608874"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4" name="Freeform 14"/>
          <p:cNvSpPr/>
          <p:nvPr/>
        </p:nvSpPr>
        <p:spPr>
          <a:xfrm>
            <a:off x="1099548" y="4023253"/>
            <a:ext cx="304437" cy="304437"/>
          </a:xfrm>
          <a:custGeom>
            <a:avLst/>
            <a:gdLst/>
            <a:ahLst/>
            <a:cxnLst/>
            <a:rect l="l" t="t" r="r" b="b"/>
            <a:pathLst>
              <a:path w="304437" h="304437">
                <a:moveTo>
                  <a:pt x="0" y="0"/>
                </a:moveTo>
                <a:lnTo>
                  <a:pt x="304437" y="0"/>
                </a:lnTo>
                <a:lnTo>
                  <a:pt x="304437" y="304437"/>
                </a:lnTo>
                <a:lnTo>
                  <a:pt x="0" y="30443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15" name="Group 15"/>
          <p:cNvGrpSpPr/>
          <p:nvPr/>
        </p:nvGrpSpPr>
        <p:grpSpPr>
          <a:xfrm>
            <a:off x="544638" y="5212800"/>
            <a:ext cx="6634369" cy="881425"/>
            <a:chOff x="0" y="0"/>
            <a:chExt cx="2377608" cy="315883"/>
          </a:xfrm>
        </p:grpSpPr>
        <p:sp>
          <p:nvSpPr>
            <p:cNvPr id="16" name="Freeform 16"/>
            <p:cNvSpPr/>
            <p:nvPr/>
          </p:nvSpPr>
          <p:spPr>
            <a:xfrm>
              <a:off x="0" y="0"/>
              <a:ext cx="2377608" cy="315883"/>
            </a:xfrm>
            <a:custGeom>
              <a:avLst/>
              <a:gdLst/>
              <a:ahLst/>
              <a:cxnLst/>
              <a:rect l="l" t="t" r="r" b="b"/>
              <a:pathLst>
                <a:path w="2377608" h="315883">
                  <a:moveTo>
                    <a:pt x="7002" y="0"/>
                  </a:moveTo>
                  <a:lnTo>
                    <a:pt x="2370606" y="0"/>
                  </a:lnTo>
                  <a:cubicBezTo>
                    <a:pt x="2372463" y="0"/>
                    <a:pt x="2374244" y="738"/>
                    <a:pt x="2375557" y="2051"/>
                  </a:cubicBezTo>
                  <a:cubicBezTo>
                    <a:pt x="2376870" y="3364"/>
                    <a:pt x="2377608" y="5145"/>
                    <a:pt x="2377608" y="7002"/>
                  </a:cubicBezTo>
                  <a:lnTo>
                    <a:pt x="2377608" y="308881"/>
                  </a:lnTo>
                  <a:cubicBezTo>
                    <a:pt x="2377608" y="310738"/>
                    <a:pt x="2376870" y="312519"/>
                    <a:pt x="2375557" y="313832"/>
                  </a:cubicBezTo>
                  <a:cubicBezTo>
                    <a:pt x="2374244" y="315145"/>
                    <a:pt x="2372463" y="315883"/>
                    <a:pt x="2370606" y="315883"/>
                  </a:cubicBezTo>
                  <a:lnTo>
                    <a:pt x="7002" y="315883"/>
                  </a:lnTo>
                  <a:cubicBezTo>
                    <a:pt x="3135" y="315883"/>
                    <a:pt x="0" y="312748"/>
                    <a:pt x="0" y="308881"/>
                  </a:cubicBezTo>
                  <a:lnTo>
                    <a:pt x="0" y="7002"/>
                  </a:lnTo>
                  <a:cubicBezTo>
                    <a:pt x="0" y="3135"/>
                    <a:pt x="3135" y="0"/>
                    <a:pt x="7002" y="0"/>
                  </a:cubicBezTo>
                  <a:close/>
                </a:path>
              </a:pathLst>
            </a:custGeom>
            <a:solidFill>
              <a:srgbClr val="97BF0D">
                <a:alpha val="9804"/>
              </a:srgbClr>
            </a:solidFill>
            <a:ln w="9525" cap="sq">
              <a:solidFill>
                <a:srgbClr val="D9D9D9">
                  <a:alpha val="9804"/>
                </a:srgbClr>
              </a:solidFill>
              <a:prstDash val="solid"/>
              <a:miter/>
            </a:ln>
          </p:spPr>
          <p:txBody>
            <a:bodyPr/>
            <a:lstStyle/>
            <a:p>
              <a:endParaRPr lang="nl-NL"/>
            </a:p>
          </p:txBody>
        </p:sp>
        <p:sp>
          <p:nvSpPr>
            <p:cNvPr id="17" name="TextBox 17"/>
            <p:cNvSpPr txBox="1"/>
            <p:nvPr/>
          </p:nvSpPr>
          <p:spPr>
            <a:xfrm>
              <a:off x="0" y="-38100"/>
              <a:ext cx="2377608" cy="353983"/>
            </a:xfrm>
            <a:prstGeom prst="rect">
              <a:avLst/>
            </a:prstGeom>
          </p:spPr>
          <p:txBody>
            <a:bodyPr lIns="50800" tIns="50800" rIns="50800" bIns="50800" rtlCol="0" anchor="ctr"/>
            <a:lstStyle/>
            <a:p>
              <a:pPr algn="ctr">
                <a:lnSpc>
                  <a:spcPts val="1960"/>
                </a:lnSpc>
              </a:pPr>
              <a:endParaRPr/>
            </a:p>
          </p:txBody>
        </p:sp>
      </p:grpSp>
      <p:grpSp>
        <p:nvGrpSpPr>
          <p:cNvPr id="18" name="Group 18"/>
          <p:cNvGrpSpPr/>
          <p:nvPr/>
        </p:nvGrpSpPr>
        <p:grpSpPr>
          <a:xfrm>
            <a:off x="641041" y="2527403"/>
            <a:ext cx="373919" cy="373919"/>
            <a:chOff x="0" y="0"/>
            <a:chExt cx="498558" cy="498558"/>
          </a:xfrm>
        </p:grpSpPr>
        <p:grpSp>
          <p:nvGrpSpPr>
            <p:cNvPr id="19" name="Group 19"/>
            <p:cNvGrpSpPr/>
            <p:nvPr/>
          </p:nvGrpSpPr>
          <p:grpSpPr>
            <a:xfrm>
              <a:off x="0" y="0"/>
              <a:ext cx="498558" cy="49855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3861"/>
              </a:solidFill>
              <a:ln w="9525" cap="sq">
                <a:solidFill>
                  <a:srgbClr val="FFFFFF"/>
                </a:solidFill>
                <a:prstDash val="solid"/>
                <a:miter/>
              </a:ln>
            </p:spPr>
            <p:txBody>
              <a:bodyPr/>
              <a:lstStyle/>
              <a:p>
                <a:endParaRPr lang="nl-NL"/>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22" name="TextBox 22"/>
            <p:cNvSpPr txBox="1"/>
            <p:nvPr/>
          </p:nvSpPr>
          <p:spPr>
            <a:xfrm>
              <a:off x="180999" y="78975"/>
              <a:ext cx="136561" cy="310871"/>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1</a:t>
              </a:r>
            </a:p>
          </p:txBody>
        </p:sp>
      </p:grpSp>
      <p:grpSp>
        <p:nvGrpSpPr>
          <p:cNvPr id="23" name="Group 23"/>
          <p:cNvGrpSpPr/>
          <p:nvPr/>
        </p:nvGrpSpPr>
        <p:grpSpPr>
          <a:xfrm>
            <a:off x="641041" y="3928003"/>
            <a:ext cx="373919" cy="373919"/>
            <a:chOff x="0" y="0"/>
            <a:chExt cx="498558" cy="498558"/>
          </a:xfrm>
        </p:grpSpPr>
        <p:grpSp>
          <p:nvGrpSpPr>
            <p:cNvPr id="24" name="Group 24"/>
            <p:cNvGrpSpPr/>
            <p:nvPr/>
          </p:nvGrpSpPr>
          <p:grpSpPr>
            <a:xfrm>
              <a:off x="0" y="0"/>
              <a:ext cx="498558" cy="49855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A9DC"/>
              </a:solidFill>
              <a:ln w="9525" cap="sq">
                <a:solidFill>
                  <a:srgbClr val="FFFFFF"/>
                </a:solidFill>
                <a:prstDash val="solid"/>
                <a:miter/>
              </a:ln>
            </p:spPr>
            <p:txBody>
              <a:bodyPr/>
              <a:lstStyle/>
              <a:p>
                <a:endParaRPr lang="nl-NL"/>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27" name="TextBox 27"/>
            <p:cNvSpPr txBox="1"/>
            <p:nvPr/>
          </p:nvSpPr>
          <p:spPr>
            <a:xfrm>
              <a:off x="180999" y="79556"/>
              <a:ext cx="136561" cy="310871"/>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2</a:t>
              </a:r>
            </a:p>
          </p:txBody>
        </p:sp>
      </p:grpSp>
      <p:grpSp>
        <p:nvGrpSpPr>
          <p:cNvPr id="28" name="Group 28"/>
          <p:cNvGrpSpPr/>
          <p:nvPr/>
        </p:nvGrpSpPr>
        <p:grpSpPr>
          <a:xfrm>
            <a:off x="641041" y="5291681"/>
            <a:ext cx="373919" cy="373919"/>
            <a:chOff x="0" y="0"/>
            <a:chExt cx="498558" cy="498558"/>
          </a:xfrm>
        </p:grpSpPr>
        <p:grpSp>
          <p:nvGrpSpPr>
            <p:cNvPr id="29" name="Group 29"/>
            <p:cNvGrpSpPr/>
            <p:nvPr/>
          </p:nvGrpSpPr>
          <p:grpSpPr>
            <a:xfrm>
              <a:off x="0" y="0"/>
              <a:ext cx="498558" cy="498558"/>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32" name="TextBox 32"/>
            <p:cNvSpPr txBox="1"/>
            <p:nvPr/>
          </p:nvSpPr>
          <p:spPr>
            <a:xfrm>
              <a:off x="180999" y="79556"/>
              <a:ext cx="136561" cy="310871"/>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3</a:t>
              </a:r>
            </a:p>
          </p:txBody>
        </p:sp>
      </p:grpSp>
      <p:grpSp>
        <p:nvGrpSpPr>
          <p:cNvPr id="33" name="Group 33"/>
          <p:cNvGrpSpPr/>
          <p:nvPr/>
        </p:nvGrpSpPr>
        <p:grpSpPr>
          <a:xfrm>
            <a:off x="544638" y="6227575"/>
            <a:ext cx="6634369" cy="881425"/>
            <a:chOff x="0" y="0"/>
            <a:chExt cx="2377608" cy="315883"/>
          </a:xfrm>
        </p:grpSpPr>
        <p:sp>
          <p:nvSpPr>
            <p:cNvPr id="34" name="Freeform 34"/>
            <p:cNvSpPr/>
            <p:nvPr/>
          </p:nvSpPr>
          <p:spPr>
            <a:xfrm>
              <a:off x="0" y="0"/>
              <a:ext cx="2377608" cy="315883"/>
            </a:xfrm>
            <a:custGeom>
              <a:avLst/>
              <a:gdLst/>
              <a:ahLst/>
              <a:cxnLst/>
              <a:rect l="l" t="t" r="r" b="b"/>
              <a:pathLst>
                <a:path w="2377608" h="315883">
                  <a:moveTo>
                    <a:pt x="7002" y="0"/>
                  </a:moveTo>
                  <a:lnTo>
                    <a:pt x="2370606" y="0"/>
                  </a:lnTo>
                  <a:cubicBezTo>
                    <a:pt x="2372463" y="0"/>
                    <a:pt x="2374244" y="738"/>
                    <a:pt x="2375557" y="2051"/>
                  </a:cubicBezTo>
                  <a:cubicBezTo>
                    <a:pt x="2376870" y="3364"/>
                    <a:pt x="2377608" y="5145"/>
                    <a:pt x="2377608" y="7002"/>
                  </a:cubicBezTo>
                  <a:lnTo>
                    <a:pt x="2377608" y="308881"/>
                  </a:lnTo>
                  <a:cubicBezTo>
                    <a:pt x="2377608" y="310738"/>
                    <a:pt x="2376870" y="312519"/>
                    <a:pt x="2375557" y="313832"/>
                  </a:cubicBezTo>
                  <a:cubicBezTo>
                    <a:pt x="2374244" y="315145"/>
                    <a:pt x="2372463" y="315883"/>
                    <a:pt x="2370606" y="315883"/>
                  </a:cubicBezTo>
                  <a:lnTo>
                    <a:pt x="7002" y="315883"/>
                  </a:lnTo>
                  <a:cubicBezTo>
                    <a:pt x="3135" y="315883"/>
                    <a:pt x="0" y="312748"/>
                    <a:pt x="0" y="308881"/>
                  </a:cubicBezTo>
                  <a:lnTo>
                    <a:pt x="0" y="7002"/>
                  </a:lnTo>
                  <a:cubicBezTo>
                    <a:pt x="0" y="3135"/>
                    <a:pt x="3135" y="0"/>
                    <a:pt x="7002" y="0"/>
                  </a:cubicBezTo>
                  <a:close/>
                </a:path>
              </a:pathLst>
            </a:custGeom>
            <a:solidFill>
              <a:srgbClr val="F39200">
                <a:alpha val="9804"/>
              </a:srgbClr>
            </a:solidFill>
            <a:ln w="9525" cap="sq">
              <a:solidFill>
                <a:srgbClr val="D9D9D9">
                  <a:alpha val="9804"/>
                </a:srgbClr>
              </a:solidFill>
              <a:prstDash val="solid"/>
              <a:miter/>
            </a:ln>
          </p:spPr>
          <p:txBody>
            <a:bodyPr/>
            <a:lstStyle/>
            <a:p>
              <a:endParaRPr lang="nl-NL"/>
            </a:p>
          </p:txBody>
        </p:sp>
        <p:sp>
          <p:nvSpPr>
            <p:cNvPr id="35" name="TextBox 35"/>
            <p:cNvSpPr txBox="1"/>
            <p:nvPr/>
          </p:nvSpPr>
          <p:spPr>
            <a:xfrm>
              <a:off x="0" y="-38100"/>
              <a:ext cx="2377608" cy="353983"/>
            </a:xfrm>
            <a:prstGeom prst="rect">
              <a:avLst/>
            </a:prstGeom>
          </p:spPr>
          <p:txBody>
            <a:bodyPr lIns="50800" tIns="50800" rIns="50800" bIns="50800" rtlCol="0" anchor="ctr"/>
            <a:lstStyle/>
            <a:p>
              <a:pPr algn="ctr">
                <a:lnSpc>
                  <a:spcPts val="1960"/>
                </a:lnSpc>
              </a:pPr>
              <a:endParaRPr/>
            </a:p>
          </p:txBody>
        </p:sp>
      </p:grpSp>
      <p:grpSp>
        <p:nvGrpSpPr>
          <p:cNvPr id="36" name="Group 36"/>
          <p:cNvGrpSpPr/>
          <p:nvPr/>
        </p:nvGrpSpPr>
        <p:grpSpPr>
          <a:xfrm>
            <a:off x="641041" y="6267015"/>
            <a:ext cx="373919" cy="373919"/>
            <a:chOff x="0" y="0"/>
            <a:chExt cx="498558" cy="498558"/>
          </a:xfrm>
        </p:grpSpPr>
        <p:grpSp>
          <p:nvGrpSpPr>
            <p:cNvPr id="37" name="Group 37"/>
            <p:cNvGrpSpPr/>
            <p:nvPr/>
          </p:nvGrpSpPr>
          <p:grpSpPr>
            <a:xfrm>
              <a:off x="0" y="0"/>
              <a:ext cx="498558" cy="49855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9200"/>
              </a:solidFill>
              <a:ln w="9525" cap="sq">
                <a:solidFill>
                  <a:srgbClr val="FFFFFF"/>
                </a:solidFill>
                <a:prstDash val="solid"/>
                <a:miter/>
              </a:ln>
            </p:spPr>
            <p:txBody>
              <a:bodyPr/>
              <a:lstStyle/>
              <a:p>
                <a:endParaRPr lang="nl-NL"/>
              </a:p>
            </p:txBody>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40" name="TextBox 40"/>
            <p:cNvSpPr txBox="1"/>
            <p:nvPr/>
          </p:nvSpPr>
          <p:spPr>
            <a:xfrm>
              <a:off x="185779" y="57429"/>
              <a:ext cx="63500" cy="310871"/>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4</a:t>
              </a:r>
            </a:p>
          </p:txBody>
        </p:sp>
      </p:grpSp>
      <p:grpSp>
        <p:nvGrpSpPr>
          <p:cNvPr id="41" name="Group 41"/>
          <p:cNvGrpSpPr/>
          <p:nvPr/>
        </p:nvGrpSpPr>
        <p:grpSpPr>
          <a:xfrm>
            <a:off x="531809" y="7242349"/>
            <a:ext cx="6634369" cy="881425"/>
            <a:chOff x="0" y="0"/>
            <a:chExt cx="2377608" cy="315883"/>
          </a:xfrm>
        </p:grpSpPr>
        <p:sp>
          <p:nvSpPr>
            <p:cNvPr id="42" name="Freeform 42"/>
            <p:cNvSpPr/>
            <p:nvPr/>
          </p:nvSpPr>
          <p:spPr>
            <a:xfrm>
              <a:off x="0" y="0"/>
              <a:ext cx="2377608" cy="315883"/>
            </a:xfrm>
            <a:custGeom>
              <a:avLst/>
              <a:gdLst/>
              <a:ahLst/>
              <a:cxnLst/>
              <a:rect l="l" t="t" r="r" b="b"/>
              <a:pathLst>
                <a:path w="2377608" h="315883">
                  <a:moveTo>
                    <a:pt x="7002" y="0"/>
                  </a:moveTo>
                  <a:lnTo>
                    <a:pt x="2370606" y="0"/>
                  </a:lnTo>
                  <a:cubicBezTo>
                    <a:pt x="2372463" y="0"/>
                    <a:pt x="2374244" y="738"/>
                    <a:pt x="2375557" y="2051"/>
                  </a:cubicBezTo>
                  <a:cubicBezTo>
                    <a:pt x="2376870" y="3364"/>
                    <a:pt x="2377608" y="5145"/>
                    <a:pt x="2377608" y="7002"/>
                  </a:cubicBezTo>
                  <a:lnTo>
                    <a:pt x="2377608" y="308881"/>
                  </a:lnTo>
                  <a:cubicBezTo>
                    <a:pt x="2377608" y="310738"/>
                    <a:pt x="2376870" y="312519"/>
                    <a:pt x="2375557" y="313832"/>
                  </a:cubicBezTo>
                  <a:cubicBezTo>
                    <a:pt x="2374244" y="315145"/>
                    <a:pt x="2372463" y="315883"/>
                    <a:pt x="2370606" y="315883"/>
                  </a:cubicBezTo>
                  <a:lnTo>
                    <a:pt x="7002" y="315883"/>
                  </a:lnTo>
                  <a:cubicBezTo>
                    <a:pt x="3135" y="315883"/>
                    <a:pt x="0" y="312748"/>
                    <a:pt x="0" y="308881"/>
                  </a:cubicBezTo>
                  <a:lnTo>
                    <a:pt x="0" y="7002"/>
                  </a:lnTo>
                  <a:cubicBezTo>
                    <a:pt x="0" y="3135"/>
                    <a:pt x="3135" y="0"/>
                    <a:pt x="7002" y="0"/>
                  </a:cubicBezTo>
                  <a:close/>
                </a:path>
              </a:pathLst>
            </a:custGeom>
            <a:solidFill>
              <a:srgbClr val="951B81">
                <a:alpha val="9804"/>
              </a:srgbClr>
            </a:solidFill>
            <a:ln w="9525" cap="sq">
              <a:solidFill>
                <a:srgbClr val="D9D9D9">
                  <a:alpha val="9804"/>
                </a:srgbClr>
              </a:solidFill>
              <a:prstDash val="solid"/>
              <a:miter/>
            </a:ln>
          </p:spPr>
          <p:txBody>
            <a:bodyPr/>
            <a:lstStyle/>
            <a:p>
              <a:endParaRPr lang="nl-NL"/>
            </a:p>
          </p:txBody>
        </p:sp>
        <p:sp>
          <p:nvSpPr>
            <p:cNvPr id="43" name="TextBox 43"/>
            <p:cNvSpPr txBox="1"/>
            <p:nvPr/>
          </p:nvSpPr>
          <p:spPr>
            <a:xfrm>
              <a:off x="0" y="-38100"/>
              <a:ext cx="2377608" cy="353983"/>
            </a:xfrm>
            <a:prstGeom prst="rect">
              <a:avLst/>
            </a:prstGeom>
          </p:spPr>
          <p:txBody>
            <a:bodyPr lIns="50800" tIns="50800" rIns="50800" bIns="50800" rtlCol="0" anchor="ctr"/>
            <a:lstStyle/>
            <a:p>
              <a:pPr algn="ctr">
                <a:lnSpc>
                  <a:spcPts val="1960"/>
                </a:lnSpc>
              </a:pPr>
              <a:endParaRPr/>
            </a:p>
          </p:txBody>
        </p:sp>
      </p:grpSp>
      <p:grpSp>
        <p:nvGrpSpPr>
          <p:cNvPr id="44" name="Group 44"/>
          <p:cNvGrpSpPr/>
          <p:nvPr/>
        </p:nvGrpSpPr>
        <p:grpSpPr>
          <a:xfrm>
            <a:off x="641041" y="7319943"/>
            <a:ext cx="373919" cy="373919"/>
            <a:chOff x="0" y="0"/>
            <a:chExt cx="498558" cy="498558"/>
          </a:xfrm>
        </p:grpSpPr>
        <p:grpSp>
          <p:nvGrpSpPr>
            <p:cNvPr id="45" name="Group 45"/>
            <p:cNvGrpSpPr/>
            <p:nvPr/>
          </p:nvGrpSpPr>
          <p:grpSpPr>
            <a:xfrm>
              <a:off x="0" y="0"/>
              <a:ext cx="498558" cy="498558"/>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1B81"/>
              </a:solidFill>
              <a:ln w="9525" cap="sq">
                <a:solidFill>
                  <a:srgbClr val="FFFFFF"/>
                </a:solidFill>
                <a:prstDash val="solid"/>
                <a:miter/>
              </a:ln>
            </p:spPr>
            <p:txBody>
              <a:bodyPr/>
              <a:lstStyle/>
              <a:p>
                <a:endParaRPr lang="nl-NL"/>
              </a:p>
            </p:txBody>
          </p:sp>
          <p:sp>
            <p:nvSpPr>
              <p:cNvPr id="47" name="TextBox 4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48" name="TextBox 48"/>
            <p:cNvSpPr txBox="1"/>
            <p:nvPr/>
          </p:nvSpPr>
          <p:spPr>
            <a:xfrm>
              <a:off x="180638" y="79556"/>
              <a:ext cx="137283" cy="310871"/>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5</a:t>
              </a:r>
            </a:p>
          </p:txBody>
        </p:sp>
      </p:grpSp>
      <p:sp>
        <p:nvSpPr>
          <p:cNvPr id="49" name="Freeform 49"/>
          <p:cNvSpPr/>
          <p:nvPr/>
        </p:nvSpPr>
        <p:spPr>
          <a:xfrm>
            <a:off x="1214115" y="6383655"/>
            <a:ext cx="570146" cy="514557"/>
          </a:xfrm>
          <a:custGeom>
            <a:avLst/>
            <a:gdLst/>
            <a:ahLst/>
            <a:cxnLst/>
            <a:rect l="l" t="t" r="r" b="b"/>
            <a:pathLst>
              <a:path w="570146" h="514557">
                <a:moveTo>
                  <a:pt x="0" y="0"/>
                </a:moveTo>
                <a:lnTo>
                  <a:pt x="570147" y="0"/>
                </a:lnTo>
                <a:lnTo>
                  <a:pt x="570147" y="514557"/>
                </a:lnTo>
                <a:lnTo>
                  <a:pt x="0" y="51455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sp>
        <p:nvSpPr>
          <p:cNvPr id="50" name="Freeform 50"/>
          <p:cNvSpPr/>
          <p:nvPr/>
        </p:nvSpPr>
        <p:spPr>
          <a:xfrm>
            <a:off x="1279372" y="7435630"/>
            <a:ext cx="465050" cy="465050"/>
          </a:xfrm>
          <a:custGeom>
            <a:avLst/>
            <a:gdLst/>
            <a:ahLst/>
            <a:cxnLst/>
            <a:rect l="l" t="t" r="r" b="b"/>
            <a:pathLst>
              <a:path w="465050" h="465050">
                <a:moveTo>
                  <a:pt x="0" y="0"/>
                </a:moveTo>
                <a:lnTo>
                  <a:pt x="465050" y="0"/>
                </a:lnTo>
                <a:lnTo>
                  <a:pt x="465050" y="465051"/>
                </a:lnTo>
                <a:lnTo>
                  <a:pt x="0" y="46505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grpSp>
        <p:nvGrpSpPr>
          <p:cNvPr id="51" name="Group 51"/>
          <p:cNvGrpSpPr/>
          <p:nvPr/>
        </p:nvGrpSpPr>
        <p:grpSpPr>
          <a:xfrm>
            <a:off x="531809" y="8399999"/>
            <a:ext cx="6634369" cy="1286019"/>
            <a:chOff x="0" y="0"/>
            <a:chExt cx="2377608" cy="460880"/>
          </a:xfrm>
        </p:grpSpPr>
        <p:sp>
          <p:nvSpPr>
            <p:cNvPr id="52" name="Freeform 52"/>
            <p:cNvSpPr/>
            <p:nvPr/>
          </p:nvSpPr>
          <p:spPr>
            <a:xfrm>
              <a:off x="0" y="0"/>
              <a:ext cx="2377608" cy="460880"/>
            </a:xfrm>
            <a:custGeom>
              <a:avLst/>
              <a:gdLst/>
              <a:ahLst/>
              <a:cxnLst/>
              <a:rect l="l" t="t" r="r" b="b"/>
              <a:pathLst>
                <a:path w="2377608" h="460880">
                  <a:moveTo>
                    <a:pt x="7002" y="0"/>
                  </a:moveTo>
                  <a:lnTo>
                    <a:pt x="2370606" y="0"/>
                  </a:lnTo>
                  <a:cubicBezTo>
                    <a:pt x="2372463" y="0"/>
                    <a:pt x="2374244" y="738"/>
                    <a:pt x="2375557" y="2051"/>
                  </a:cubicBezTo>
                  <a:cubicBezTo>
                    <a:pt x="2376870" y="3364"/>
                    <a:pt x="2377608" y="5145"/>
                    <a:pt x="2377608" y="7002"/>
                  </a:cubicBezTo>
                  <a:lnTo>
                    <a:pt x="2377608" y="453878"/>
                  </a:lnTo>
                  <a:cubicBezTo>
                    <a:pt x="2377608" y="457745"/>
                    <a:pt x="2374473" y="460880"/>
                    <a:pt x="2370606" y="460880"/>
                  </a:cubicBezTo>
                  <a:lnTo>
                    <a:pt x="7002" y="460880"/>
                  </a:lnTo>
                  <a:cubicBezTo>
                    <a:pt x="5145" y="460880"/>
                    <a:pt x="3364" y="460142"/>
                    <a:pt x="2051" y="458829"/>
                  </a:cubicBezTo>
                  <a:cubicBezTo>
                    <a:pt x="738" y="457516"/>
                    <a:pt x="0" y="455735"/>
                    <a:pt x="0" y="453878"/>
                  </a:cubicBezTo>
                  <a:lnTo>
                    <a:pt x="0" y="7002"/>
                  </a:lnTo>
                  <a:cubicBezTo>
                    <a:pt x="0" y="3135"/>
                    <a:pt x="3135" y="0"/>
                    <a:pt x="7002" y="0"/>
                  </a:cubicBezTo>
                  <a:close/>
                </a:path>
              </a:pathLst>
            </a:custGeom>
            <a:solidFill>
              <a:srgbClr val="F43433">
                <a:alpha val="9804"/>
              </a:srgbClr>
            </a:solidFill>
            <a:ln w="9525" cap="sq">
              <a:solidFill>
                <a:srgbClr val="D9D9D9">
                  <a:alpha val="9804"/>
                </a:srgbClr>
              </a:solidFill>
              <a:prstDash val="solid"/>
              <a:miter/>
            </a:ln>
          </p:spPr>
          <p:txBody>
            <a:bodyPr/>
            <a:lstStyle/>
            <a:p>
              <a:endParaRPr lang="nl-NL"/>
            </a:p>
          </p:txBody>
        </p:sp>
        <p:sp>
          <p:nvSpPr>
            <p:cNvPr id="53" name="TextBox 53"/>
            <p:cNvSpPr txBox="1"/>
            <p:nvPr/>
          </p:nvSpPr>
          <p:spPr>
            <a:xfrm>
              <a:off x="0" y="-38100"/>
              <a:ext cx="2377608" cy="498980"/>
            </a:xfrm>
            <a:prstGeom prst="rect">
              <a:avLst/>
            </a:prstGeom>
          </p:spPr>
          <p:txBody>
            <a:bodyPr lIns="50800" tIns="50800" rIns="50800" bIns="50800" rtlCol="0" anchor="ctr"/>
            <a:lstStyle/>
            <a:p>
              <a:pPr algn="ctr">
                <a:lnSpc>
                  <a:spcPts val="1960"/>
                </a:lnSpc>
              </a:pPr>
              <a:endParaRPr/>
            </a:p>
          </p:txBody>
        </p:sp>
      </p:grpSp>
      <p:sp>
        <p:nvSpPr>
          <p:cNvPr id="54" name="Freeform 54"/>
          <p:cNvSpPr/>
          <p:nvPr/>
        </p:nvSpPr>
        <p:spPr>
          <a:xfrm>
            <a:off x="758386" y="8747505"/>
            <a:ext cx="457848" cy="457848"/>
          </a:xfrm>
          <a:custGeom>
            <a:avLst/>
            <a:gdLst/>
            <a:ahLst/>
            <a:cxnLst/>
            <a:rect l="l" t="t" r="r" b="b"/>
            <a:pathLst>
              <a:path w="457848" h="457848">
                <a:moveTo>
                  <a:pt x="0" y="0"/>
                </a:moveTo>
                <a:lnTo>
                  <a:pt x="457848" y="0"/>
                </a:lnTo>
                <a:lnTo>
                  <a:pt x="457848" y="457848"/>
                </a:lnTo>
                <a:lnTo>
                  <a:pt x="0" y="457848"/>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sp>
        <p:nvSpPr>
          <p:cNvPr id="55" name="Freeform 55"/>
          <p:cNvSpPr/>
          <p:nvPr/>
        </p:nvSpPr>
        <p:spPr>
          <a:xfrm>
            <a:off x="2210489" y="8830472"/>
            <a:ext cx="260543" cy="374881"/>
          </a:xfrm>
          <a:custGeom>
            <a:avLst/>
            <a:gdLst/>
            <a:ahLst/>
            <a:cxnLst/>
            <a:rect l="l" t="t" r="r" b="b"/>
            <a:pathLst>
              <a:path w="260543" h="374881">
                <a:moveTo>
                  <a:pt x="0" y="0"/>
                </a:moveTo>
                <a:lnTo>
                  <a:pt x="260543" y="0"/>
                </a:lnTo>
                <a:lnTo>
                  <a:pt x="260543" y="374881"/>
                </a:lnTo>
                <a:lnTo>
                  <a:pt x="0" y="37488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sp>
        <p:nvSpPr>
          <p:cNvPr id="56" name="Freeform 56"/>
          <p:cNvSpPr/>
          <p:nvPr/>
        </p:nvSpPr>
        <p:spPr>
          <a:xfrm>
            <a:off x="3440988" y="8783407"/>
            <a:ext cx="573025" cy="406131"/>
          </a:xfrm>
          <a:custGeom>
            <a:avLst/>
            <a:gdLst/>
            <a:ahLst/>
            <a:cxnLst/>
            <a:rect l="l" t="t" r="r" b="b"/>
            <a:pathLst>
              <a:path w="573025" h="406131">
                <a:moveTo>
                  <a:pt x="0" y="0"/>
                </a:moveTo>
                <a:lnTo>
                  <a:pt x="573025" y="0"/>
                </a:lnTo>
                <a:lnTo>
                  <a:pt x="573025" y="406131"/>
                </a:lnTo>
                <a:lnTo>
                  <a:pt x="0" y="406131"/>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57" name="Freeform 57"/>
          <p:cNvSpPr/>
          <p:nvPr/>
        </p:nvSpPr>
        <p:spPr>
          <a:xfrm>
            <a:off x="4867553" y="8741904"/>
            <a:ext cx="246319" cy="484164"/>
          </a:xfrm>
          <a:custGeom>
            <a:avLst/>
            <a:gdLst/>
            <a:ahLst/>
            <a:cxnLst/>
            <a:rect l="l" t="t" r="r" b="b"/>
            <a:pathLst>
              <a:path w="246319" h="484164">
                <a:moveTo>
                  <a:pt x="0" y="0"/>
                </a:moveTo>
                <a:lnTo>
                  <a:pt x="246319" y="0"/>
                </a:lnTo>
                <a:lnTo>
                  <a:pt x="246319" y="484165"/>
                </a:lnTo>
                <a:lnTo>
                  <a:pt x="0" y="48416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58" name="Freeform 58"/>
          <p:cNvSpPr/>
          <p:nvPr/>
        </p:nvSpPr>
        <p:spPr>
          <a:xfrm>
            <a:off x="6107781" y="8630639"/>
            <a:ext cx="547947" cy="538358"/>
          </a:xfrm>
          <a:custGeom>
            <a:avLst/>
            <a:gdLst/>
            <a:ahLst/>
            <a:cxnLst/>
            <a:rect l="l" t="t" r="r" b="b"/>
            <a:pathLst>
              <a:path w="547947" h="538358">
                <a:moveTo>
                  <a:pt x="0" y="0"/>
                </a:moveTo>
                <a:lnTo>
                  <a:pt x="547947" y="0"/>
                </a:lnTo>
                <a:lnTo>
                  <a:pt x="547947" y="538358"/>
                </a:lnTo>
                <a:lnTo>
                  <a:pt x="0" y="53835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nl-NL"/>
          </a:p>
        </p:txBody>
      </p:sp>
      <p:grpSp>
        <p:nvGrpSpPr>
          <p:cNvPr id="59" name="Group 59"/>
          <p:cNvGrpSpPr/>
          <p:nvPr/>
        </p:nvGrpSpPr>
        <p:grpSpPr>
          <a:xfrm>
            <a:off x="1832686" y="8666995"/>
            <a:ext cx="232822" cy="232822"/>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3433"/>
            </a:solidFill>
            <a:ln w="9525" cap="sq">
              <a:solidFill>
                <a:srgbClr val="FFFFFF"/>
              </a:solidFill>
              <a:prstDash val="solid"/>
              <a:miter/>
            </a:ln>
          </p:spPr>
          <p:txBody>
            <a:bodyPr/>
            <a:lstStyle/>
            <a:p>
              <a:endParaRPr lang="nl-NL"/>
            </a:p>
          </p:txBody>
        </p:sp>
        <p:sp>
          <p:nvSpPr>
            <p:cNvPr id="61" name="TextBox 61"/>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grpSp>
        <p:nvGrpSpPr>
          <p:cNvPr id="62" name="Group 62"/>
          <p:cNvGrpSpPr/>
          <p:nvPr/>
        </p:nvGrpSpPr>
        <p:grpSpPr>
          <a:xfrm>
            <a:off x="3038469" y="8666995"/>
            <a:ext cx="232822" cy="232822"/>
            <a:chOff x="0" y="0"/>
            <a:chExt cx="310430" cy="310430"/>
          </a:xfrm>
        </p:grpSpPr>
        <p:grpSp>
          <p:nvGrpSpPr>
            <p:cNvPr id="63" name="Group 63"/>
            <p:cNvGrpSpPr/>
            <p:nvPr/>
          </p:nvGrpSpPr>
          <p:grpSpPr>
            <a:xfrm>
              <a:off x="0" y="0"/>
              <a:ext cx="310430" cy="310430"/>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3131"/>
              </a:solidFill>
              <a:ln w="9525" cap="sq">
                <a:solidFill>
                  <a:srgbClr val="FFFFFF"/>
                </a:solidFill>
                <a:prstDash val="solid"/>
                <a:miter/>
              </a:ln>
            </p:spPr>
            <p:txBody>
              <a:bodyPr/>
              <a:lstStyle/>
              <a:p>
                <a:endParaRPr lang="nl-NL"/>
              </a:p>
            </p:txBody>
          </p:sp>
          <p:sp>
            <p:nvSpPr>
              <p:cNvPr id="65" name="TextBox 65"/>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66" name="TextBox 66"/>
            <p:cNvSpPr txBox="1"/>
            <p:nvPr/>
          </p:nvSpPr>
          <p:spPr>
            <a:xfrm>
              <a:off x="112700" y="47917"/>
              <a:ext cx="85030" cy="194823"/>
            </a:xfrm>
            <a:prstGeom prst="rect">
              <a:avLst/>
            </a:prstGeom>
          </p:spPr>
          <p:txBody>
            <a:bodyPr lIns="0" tIns="0" rIns="0" bIns="0" rtlCol="0" anchor="t">
              <a:spAutoFit/>
            </a:bodyPr>
            <a:lstStyle/>
            <a:p>
              <a:pPr algn="ctr">
                <a:lnSpc>
                  <a:spcPts val="1231"/>
                </a:lnSpc>
              </a:pPr>
              <a:r>
                <a:rPr lang="en-US" sz="879" b="1">
                  <a:solidFill>
                    <a:srgbClr val="FFFFFF"/>
                  </a:solidFill>
                  <a:latin typeface="Roboto Bold"/>
                  <a:ea typeface="Roboto Bold"/>
                  <a:cs typeface="Roboto Bold"/>
                  <a:sym typeface="Roboto Bold"/>
                </a:rPr>
                <a:t>3</a:t>
              </a:r>
            </a:p>
          </p:txBody>
        </p:sp>
      </p:grpSp>
      <p:grpSp>
        <p:nvGrpSpPr>
          <p:cNvPr id="67" name="Group 67"/>
          <p:cNvGrpSpPr/>
          <p:nvPr/>
        </p:nvGrpSpPr>
        <p:grpSpPr>
          <a:xfrm>
            <a:off x="4348268" y="8666700"/>
            <a:ext cx="232822" cy="232822"/>
            <a:chOff x="0" y="0"/>
            <a:chExt cx="310430" cy="310430"/>
          </a:xfrm>
        </p:grpSpPr>
        <p:grpSp>
          <p:nvGrpSpPr>
            <p:cNvPr id="68" name="Group 68"/>
            <p:cNvGrpSpPr/>
            <p:nvPr/>
          </p:nvGrpSpPr>
          <p:grpSpPr>
            <a:xfrm>
              <a:off x="0" y="0"/>
              <a:ext cx="310430" cy="310430"/>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3131"/>
              </a:solidFill>
              <a:ln w="9525" cap="sq">
                <a:solidFill>
                  <a:srgbClr val="FFFFFF"/>
                </a:solidFill>
                <a:prstDash val="solid"/>
                <a:miter/>
              </a:ln>
            </p:spPr>
            <p:txBody>
              <a:bodyPr/>
              <a:lstStyle/>
              <a:p>
                <a:endParaRPr lang="nl-NL"/>
              </a:p>
            </p:txBody>
          </p:sp>
          <p:sp>
            <p:nvSpPr>
              <p:cNvPr id="70" name="TextBox 70"/>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71" name="TextBox 71"/>
            <p:cNvSpPr txBox="1"/>
            <p:nvPr/>
          </p:nvSpPr>
          <p:spPr>
            <a:xfrm>
              <a:off x="112700" y="48278"/>
              <a:ext cx="85030" cy="194823"/>
            </a:xfrm>
            <a:prstGeom prst="rect">
              <a:avLst/>
            </a:prstGeom>
          </p:spPr>
          <p:txBody>
            <a:bodyPr lIns="0" tIns="0" rIns="0" bIns="0" rtlCol="0" anchor="t">
              <a:spAutoFit/>
            </a:bodyPr>
            <a:lstStyle/>
            <a:p>
              <a:pPr algn="ctr">
                <a:lnSpc>
                  <a:spcPts val="1231"/>
                </a:lnSpc>
              </a:pPr>
              <a:r>
                <a:rPr lang="en-US" sz="879" b="1">
                  <a:solidFill>
                    <a:srgbClr val="FFFFFF"/>
                  </a:solidFill>
                  <a:latin typeface="Roboto Bold"/>
                  <a:ea typeface="Roboto Bold"/>
                  <a:cs typeface="Roboto Bold"/>
                  <a:sym typeface="Roboto Bold"/>
                </a:rPr>
                <a:t>4</a:t>
              </a:r>
            </a:p>
          </p:txBody>
        </p:sp>
      </p:grpSp>
      <p:grpSp>
        <p:nvGrpSpPr>
          <p:cNvPr id="72" name="Group 72"/>
          <p:cNvGrpSpPr/>
          <p:nvPr/>
        </p:nvGrpSpPr>
        <p:grpSpPr>
          <a:xfrm>
            <a:off x="5712047" y="8666700"/>
            <a:ext cx="232822" cy="336222"/>
            <a:chOff x="0" y="0"/>
            <a:chExt cx="310430" cy="448296"/>
          </a:xfrm>
        </p:grpSpPr>
        <p:grpSp>
          <p:nvGrpSpPr>
            <p:cNvPr id="73" name="Group 73"/>
            <p:cNvGrpSpPr/>
            <p:nvPr/>
          </p:nvGrpSpPr>
          <p:grpSpPr>
            <a:xfrm>
              <a:off x="0" y="0"/>
              <a:ext cx="310430" cy="310430"/>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3131"/>
              </a:solidFill>
              <a:ln w="9525" cap="sq">
                <a:solidFill>
                  <a:srgbClr val="FFFFFF"/>
                </a:solidFill>
                <a:prstDash val="solid"/>
                <a:miter/>
              </a:ln>
            </p:spPr>
            <p:txBody>
              <a:bodyPr/>
              <a:lstStyle/>
              <a:p>
                <a:endParaRPr lang="nl-NL"/>
              </a:p>
            </p:txBody>
          </p:sp>
          <p:sp>
            <p:nvSpPr>
              <p:cNvPr id="75" name="TextBox 75"/>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76" name="TextBox 76"/>
            <p:cNvSpPr txBox="1"/>
            <p:nvPr/>
          </p:nvSpPr>
          <p:spPr>
            <a:xfrm>
              <a:off x="112700" y="47917"/>
              <a:ext cx="85030" cy="400379"/>
            </a:xfrm>
            <a:prstGeom prst="rect">
              <a:avLst/>
            </a:prstGeom>
          </p:spPr>
          <p:txBody>
            <a:bodyPr lIns="0" tIns="0" rIns="0" bIns="0" rtlCol="0" anchor="t">
              <a:spAutoFit/>
            </a:bodyPr>
            <a:lstStyle/>
            <a:p>
              <a:pPr algn="ctr">
                <a:lnSpc>
                  <a:spcPts val="1231"/>
                </a:lnSpc>
              </a:pPr>
              <a:r>
                <a:rPr lang="en-US" sz="879" b="1">
                  <a:solidFill>
                    <a:srgbClr val="FFFFFF"/>
                  </a:solidFill>
                  <a:latin typeface="Roboto Bold"/>
                  <a:ea typeface="Roboto Bold"/>
                  <a:cs typeface="Roboto Bold"/>
                  <a:sym typeface="Roboto Bold"/>
                </a:rPr>
                <a:t>5</a:t>
              </a:r>
            </a:p>
          </p:txBody>
        </p:sp>
      </p:grpSp>
      <p:grpSp>
        <p:nvGrpSpPr>
          <p:cNvPr id="77" name="Group 77"/>
          <p:cNvGrpSpPr/>
          <p:nvPr/>
        </p:nvGrpSpPr>
        <p:grpSpPr>
          <a:xfrm>
            <a:off x="531809" y="9857467"/>
            <a:ext cx="6634369" cy="488476"/>
            <a:chOff x="0" y="0"/>
            <a:chExt cx="2377608" cy="175059"/>
          </a:xfrm>
        </p:grpSpPr>
        <p:sp>
          <p:nvSpPr>
            <p:cNvPr id="78" name="Freeform 78"/>
            <p:cNvSpPr/>
            <p:nvPr/>
          </p:nvSpPr>
          <p:spPr>
            <a:xfrm>
              <a:off x="0" y="0"/>
              <a:ext cx="2377608" cy="175059"/>
            </a:xfrm>
            <a:custGeom>
              <a:avLst/>
              <a:gdLst/>
              <a:ahLst/>
              <a:cxnLst/>
              <a:rect l="l" t="t" r="r" b="b"/>
              <a:pathLst>
                <a:path w="2377608" h="175059">
                  <a:moveTo>
                    <a:pt x="7002" y="0"/>
                  </a:moveTo>
                  <a:lnTo>
                    <a:pt x="2370606" y="0"/>
                  </a:lnTo>
                  <a:cubicBezTo>
                    <a:pt x="2372463" y="0"/>
                    <a:pt x="2374244" y="738"/>
                    <a:pt x="2375557" y="2051"/>
                  </a:cubicBezTo>
                  <a:cubicBezTo>
                    <a:pt x="2376870" y="3364"/>
                    <a:pt x="2377608" y="5145"/>
                    <a:pt x="2377608" y="7002"/>
                  </a:cubicBezTo>
                  <a:lnTo>
                    <a:pt x="2377608" y="168057"/>
                  </a:lnTo>
                  <a:cubicBezTo>
                    <a:pt x="2377608" y="171924"/>
                    <a:pt x="2374473" y="175059"/>
                    <a:pt x="2370606" y="175059"/>
                  </a:cubicBezTo>
                  <a:lnTo>
                    <a:pt x="7002" y="175059"/>
                  </a:lnTo>
                  <a:cubicBezTo>
                    <a:pt x="3135" y="175059"/>
                    <a:pt x="0" y="171924"/>
                    <a:pt x="0" y="168057"/>
                  </a:cubicBezTo>
                  <a:lnTo>
                    <a:pt x="0" y="7002"/>
                  </a:lnTo>
                  <a:cubicBezTo>
                    <a:pt x="0" y="3135"/>
                    <a:pt x="3135" y="0"/>
                    <a:pt x="7002" y="0"/>
                  </a:cubicBezTo>
                  <a:close/>
                </a:path>
              </a:pathLst>
            </a:custGeom>
            <a:solidFill>
              <a:srgbClr val="E1F5FE"/>
            </a:solidFill>
            <a:ln w="9525" cap="sq">
              <a:solidFill>
                <a:srgbClr val="D9D9D9"/>
              </a:solidFill>
              <a:prstDash val="solid"/>
              <a:miter/>
            </a:ln>
          </p:spPr>
          <p:txBody>
            <a:bodyPr/>
            <a:lstStyle/>
            <a:p>
              <a:endParaRPr lang="nl-NL"/>
            </a:p>
          </p:txBody>
        </p:sp>
        <p:sp>
          <p:nvSpPr>
            <p:cNvPr id="79" name="TextBox 79"/>
            <p:cNvSpPr txBox="1"/>
            <p:nvPr/>
          </p:nvSpPr>
          <p:spPr>
            <a:xfrm>
              <a:off x="0" y="-38100"/>
              <a:ext cx="2377608" cy="213159"/>
            </a:xfrm>
            <a:prstGeom prst="rect">
              <a:avLst/>
            </a:prstGeom>
          </p:spPr>
          <p:txBody>
            <a:bodyPr lIns="50800" tIns="50800" rIns="50800" bIns="50800" rtlCol="0" anchor="ctr"/>
            <a:lstStyle/>
            <a:p>
              <a:pPr algn="ctr">
                <a:lnSpc>
                  <a:spcPts val="1960"/>
                </a:lnSpc>
              </a:pPr>
              <a:endParaRPr/>
            </a:p>
          </p:txBody>
        </p:sp>
      </p:grpSp>
      <p:sp>
        <p:nvSpPr>
          <p:cNvPr id="80" name="Freeform 80"/>
          <p:cNvSpPr/>
          <p:nvPr/>
        </p:nvSpPr>
        <p:spPr>
          <a:xfrm>
            <a:off x="676687" y="9957610"/>
            <a:ext cx="283814" cy="283814"/>
          </a:xfrm>
          <a:custGeom>
            <a:avLst/>
            <a:gdLst/>
            <a:ahLst/>
            <a:cxnLst/>
            <a:rect l="l" t="t" r="r" b="b"/>
            <a:pathLst>
              <a:path w="283814" h="283814">
                <a:moveTo>
                  <a:pt x="0" y="0"/>
                </a:moveTo>
                <a:lnTo>
                  <a:pt x="283814" y="0"/>
                </a:lnTo>
                <a:lnTo>
                  <a:pt x="283814" y="283813"/>
                </a:lnTo>
                <a:lnTo>
                  <a:pt x="0" y="283813"/>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nl-NL"/>
          </a:p>
        </p:txBody>
      </p:sp>
      <p:grpSp>
        <p:nvGrpSpPr>
          <p:cNvPr id="81" name="Group 81"/>
          <p:cNvGrpSpPr/>
          <p:nvPr/>
        </p:nvGrpSpPr>
        <p:grpSpPr>
          <a:xfrm>
            <a:off x="580690" y="8666700"/>
            <a:ext cx="232822" cy="232822"/>
            <a:chOff x="0" y="0"/>
            <a:chExt cx="310430" cy="310430"/>
          </a:xfrm>
        </p:grpSpPr>
        <p:grpSp>
          <p:nvGrpSpPr>
            <p:cNvPr id="82" name="Group 82"/>
            <p:cNvGrpSpPr/>
            <p:nvPr/>
          </p:nvGrpSpPr>
          <p:grpSpPr>
            <a:xfrm>
              <a:off x="0" y="0"/>
              <a:ext cx="310430" cy="310430"/>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3131"/>
              </a:solidFill>
              <a:ln w="9525" cap="sq">
                <a:solidFill>
                  <a:srgbClr val="FFFFFF"/>
                </a:solidFill>
                <a:prstDash val="solid"/>
                <a:miter/>
              </a:ln>
            </p:spPr>
            <p:txBody>
              <a:bodyPr/>
              <a:lstStyle/>
              <a:p>
                <a:endParaRPr lang="nl-NL"/>
              </a:p>
            </p:txBody>
          </p:sp>
          <p:sp>
            <p:nvSpPr>
              <p:cNvPr id="84" name="TextBox 84"/>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85" name="TextBox 85"/>
            <p:cNvSpPr txBox="1"/>
            <p:nvPr/>
          </p:nvSpPr>
          <p:spPr>
            <a:xfrm>
              <a:off x="112700" y="47917"/>
              <a:ext cx="85030" cy="194823"/>
            </a:xfrm>
            <a:prstGeom prst="rect">
              <a:avLst/>
            </a:prstGeom>
          </p:spPr>
          <p:txBody>
            <a:bodyPr lIns="0" tIns="0" rIns="0" bIns="0" rtlCol="0" anchor="t">
              <a:spAutoFit/>
            </a:bodyPr>
            <a:lstStyle/>
            <a:p>
              <a:pPr algn="ctr">
                <a:lnSpc>
                  <a:spcPts val="1231"/>
                </a:lnSpc>
              </a:pPr>
              <a:r>
                <a:rPr lang="en-US" sz="879" b="1">
                  <a:solidFill>
                    <a:srgbClr val="FFFFFF"/>
                  </a:solidFill>
                  <a:latin typeface="Roboto Bold"/>
                  <a:ea typeface="Roboto Bold"/>
                  <a:cs typeface="Roboto Bold"/>
                  <a:sym typeface="Roboto Bold"/>
                </a:rPr>
                <a:t>1</a:t>
              </a:r>
            </a:p>
          </p:txBody>
        </p:sp>
      </p:grpSp>
      <p:sp>
        <p:nvSpPr>
          <p:cNvPr id="86" name="AutoShape 86"/>
          <p:cNvSpPr/>
          <p:nvPr/>
        </p:nvSpPr>
        <p:spPr>
          <a:xfrm>
            <a:off x="374762" y="10479678"/>
            <a:ext cx="2383839"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87" name="AutoShape 87"/>
          <p:cNvSpPr/>
          <p:nvPr/>
        </p:nvSpPr>
        <p:spPr>
          <a:xfrm flipV="1">
            <a:off x="4342280" y="10479678"/>
            <a:ext cx="2545764"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88" name="AutoShape 88"/>
          <p:cNvSpPr/>
          <p:nvPr/>
        </p:nvSpPr>
        <p:spPr>
          <a:xfrm flipV="1">
            <a:off x="1439985" y="9016945"/>
            <a:ext cx="388551" cy="968"/>
          </a:xfrm>
          <a:prstGeom prst="line">
            <a:avLst/>
          </a:prstGeom>
          <a:ln w="19050" cap="flat">
            <a:solidFill>
              <a:srgbClr val="88969D"/>
            </a:solidFill>
            <a:prstDash val="solid"/>
            <a:headEnd type="none" w="sm" len="sm"/>
            <a:tailEnd type="triangle" w="lg" len="med"/>
          </a:ln>
        </p:spPr>
        <p:txBody>
          <a:bodyPr/>
          <a:lstStyle/>
          <a:p>
            <a:endParaRPr lang="nl-NL"/>
          </a:p>
        </p:txBody>
      </p:sp>
      <p:sp>
        <p:nvSpPr>
          <p:cNvPr id="89" name="AutoShape 89"/>
          <p:cNvSpPr/>
          <p:nvPr/>
        </p:nvSpPr>
        <p:spPr>
          <a:xfrm flipV="1">
            <a:off x="2758625" y="9027438"/>
            <a:ext cx="388551" cy="968"/>
          </a:xfrm>
          <a:prstGeom prst="line">
            <a:avLst/>
          </a:prstGeom>
          <a:ln w="19050" cap="flat">
            <a:solidFill>
              <a:srgbClr val="88969D"/>
            </a:solidFill>
            <a:prstDash val="solid"/>
            <a:headEnd type="none" w="sm" len="sm"/>
            <a:tailEnd type="triangle" w="lg" len="med"/>
          </a:ln>
        </p:spPr>
        <p:txBody>
          <a:bodyPr/>
          <a:lstStyle/>
          <a:p>
            <a:endParaRPr lang="nl-NL"/>
          </a:p>
        </p:txBody>
      </p:sp>
      <p:sp>
        <p:nvSpPr>
          <p:cNvPr id="90" name="AutoShape 90"/>
          <p:cNvSpPr/>
          <p:nvPr/>
        </p:nvSpPr>
        <p:spPr>
          <a:xfrm flipV="1">
            <a:off x="4077265" y="9037930"/>
            <a:ext cx="388551" cy="968"/>
          </a:xfrm>
          <a:prstGeom prst="line">
            <a:avLst/>
          </a:prstGeom>
          <a:ln w="19050" cap="flat">
            <a:solidFill>
              <a:srgbClr val="88969D"/>
            </a:solidFill>
            <a:prstDash val="solid"/>
            <a:headEnd type="none" w="sm" len="sm"/>
            <a:tailEnd type="triangle" w="lg" len="med"/>
          </a:ln>
        </p:spPr>
        <p:txBody>
          <a:bodyPr/>
          <a:lstStyle/>
          <a:p>
            <a:endParaRPr lang="nl-NL"/>
          </a:p>
        </p:txBody>
      </p:sp>
      <p:sp>
        <p:nvSpPr>
          <p:cNvPr id="91" name="AutoShape 91"/>
          <p:cNvSpPr/>
          <p:nvPr/>
        </p:nvSpPr>
        <p:spPr>
          <a:xfrm flipV="1">
            <a:off x="5395906" y="9048423"/>
            <a:ext cx="388551" cy="968"/>
          </a:xfrm>
          <a:prstGeom prst="line">
            <a:avLst/>
          </a:prstGeom>
          <a:ln w="19050" cap="flat">
            <a:solidFill>
              <a:srgbClr val="88969D"/>
            </a:solidFill>
            <a:prstDash val="solid"/>
            <a:headEnd type="none" w="sm" len="sm"/>
            <a:tailEnd type="triangle" w="lg" len="med"/>
          </a:ln>
        </p:spPr>
        <p:txBody>
          <a:bodyPr/>
          <a:lstStyle/>
          <a:p>
            <a:endParaRPr lang="nl-NL"/>
          </a:p>
        </p:txBody>
      </p:sp>
      <p:sp>
        <p:nvSpPr>
          <p:cNvPr id="92" name="TextBox 92"/>
          <p:cNvSpPr txBox="1"/>
          <p:nvPr/>
        </p:nvSpPr>
        <p:spPr>
          <a:xfrm>
            <a:off x="449491" y="405163"/>
            <a:ext cx="6628122" cy="738505"/>
          </a:xfrm>
          <a:prstGeom prst="rect">
            <a:avLst/>
          </a:prstGeom>
        </p:spPr>
        <p:txBody>
          <a:bodyPr lIns="0" tIns="0" rIns="0" bIns="0" rtlCol="0" anchor="t">
            <a:spAutoFit/>
          </a:bodyPr>
          <a:lstStyle/>
          <a:p>
            <a:pPr algn="l">
              <a:lnSpc>
                <a:spcPts val="6019"/>
              </a:lnSpc>
            </a:pPr>
            <a:r>
              <a:rPr lang="en-US" sz="4299" b="1">
                <a:solidFill>
                  <a:srgbClr val="253861"/>
                </a:solidFill>
                <a:latin typeface="Oswald Bold"/>
                <a:ea typeface="Oswald Bold"/>
                <a:cs typeface="Oswald Bold"/>
                <a:sym typeface="Oswald Bold"/>
              </a:rPr>
              <a:t>Tijdens hitte: zo doen we het </a:t>
            </a:r>
          </a:p>
        </p:txBody>
      </p:sp>
      <p:sp>
        <p:nvSpPr>
          <p:cNvPr id="93" name="TextBox 93"/>
          <p:cNvSpPr txBox="1"/>
          <p:nvPr/>
        </p:nvSpPr>
        <p:spPr>
          <a:xfrm>
            <a:off x="518979" y="1163604"/>
            <a:ext cx="5915275" cy="250134"/>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Praktische acties voor de werkvloer </a:t>
            </a:r>
          </a:p>
        </p:txBody>
      </p:sp>
      <p:sp>
        <p:nvSpPr>
          <p:cNvPr id="94" name="TextBox 94"/>
          <p:cNvSpPr txBox="1"/>
          <p:nvPr/>
        </p:nvSpPr>
        <p:spPr>
          <a:xfrm>
            <a:off x="1582994" y="1685261"/>
            <a:ext cx="5494618" cy="423042"/>
          </a:xfrm>
          <a:prstGeom prst="rect">
            <a:avLst/>
          </a:prstGeom>
        </p:spPr>
        <p:txBody>
          <a:bodyPr lIns="0" tIns="0" rIns="0" bIns="0" rtlCol="0" anchor="t">
            <a:spAutoFit/>
          </a:bodyPr>
          <a:lstStyle/>
          <a:p>
            <a:pPr algn="l">
              <a:lnSpc>
                <a:spcPts val="1652"/>
              </a:lnSpc>
            </a:pPr>
            <a:r>
              <a:rPr lang="en-US" sz="1214">
                <a:solidFill>
                  <a:srgbClr val="253861"/>
                </a:solidFill>
                <a:latin typeface="Roboto"/>
                <a:ea typeface="Roboto"/>
                <a:cs typeface="Roboto"/>
                <a:sym typeface="Roboto"/>
              </a:rPr>
              <a:t>Tijdens warme dagen houden we het simpel: koelte organiseren, drinken aanbieden, risicocliënten extra volgen en snel handelen bij signalen.</a:t>
            </a:r>
          </a:p>
        </p:txBody>
      </p:sp>
      <p:sp>
        <p:nvSpPr>
          <p:cNvPr id="95" name="TextBox 95"/>
          <p:cNvSpPr txBox="1"/>
          <p:nvPr/>
        </p:nvSpPr>
        <p:spPr>
          <a:xfrm>
            <a:off x="1996663" y="2517878"/>
            <a:ext cx="2188613" cy="230086"/>
          </a:xfrm>
          <a:prstGeom prst="rect">
            <a:avLst/>
          </a:prstGeom>
        </p:spPr>
        <p:txBody>
          <a:bodyPr lIns="0" tIns="0" rIns="0" bIns="0" rtlCol="0" anchor="t">
            <a:spAutoFit/>
          </a:bodyPr>
          <a:lstStyle/>
          <a:p>
            <a:pPr algn="l">
              <a:lnSpc>
                <a:spcPts val="1816"/>
              </a:lnSpc>
            </a:pPr>
            <a:r>
              <a:rPr lang="en-US" sz="1335" b="1">
                <a:solidFill>
                  <a:srgbClr val="253861"/>
                </a:solidFill>
                <a:latin typeface="Roboto Bold"/>
                <a:ea typeface="Roboto Bold"/>
                <a:cs typeface="Roboto Bold"/>
                <a:sym typeface="Roboto Bold"/>
              </a:rPr>
              <a:t>Laat mensen drinken </a:t>
            </a:r>
          </a:p>
        </p:txBody>
      </p:sp>
      <p:sp>
        <p:nvSpPr>
          <p:cNvPr id="96" name="TextBox 96"/>
          <p:cNvSpPr txBox="1"/>
          <p:nvPr/>
        </p:nvSpPr>
        <p:spPr>
          <a:xfrm>
            <a:off x="1996663" y="2769991"/>
            <a:ext cx="2028706" cy="809281"/>
          </a:xfrm>
          <a:prstGeom prst="rect">
            <a:avLst/>
          </a:prstGeom>
        </p:spPr>
        <p:txBody>
          <a:bodyPr lIns="0" tIns="0" rIns="0" bIns="0" rtlCol="0" anchor="t">
            <a:spAutoFit/>
          </a:bodyPr>
          <a:lstStyle/>
          <a:p>
            <a:pPr algn="l">
              <a:lnSpc>
                <a:spcPts val="1292"/>
              </a:lnSpc>
            </a:pPr>
            <a:r>
              <a:rPr lang="en-US" sz="950" i="1">
                <a:solidFill>
                  <a:srgbClr val="253861"/>
                </a:solidFill>
                <a:latin typeface="Roboto Italics"/>
                <a:ea typeface="Roboto Italics"/>
                <a:cs typeface="Roboto Italics"/>
                <a:sym typeface="Roboto Italics"/>
              </a:rPr>
              <a:t>Cliënten zonder verhoogd risico</a:t>
            </a:r>
            <a:r>
              <a:rPr lang="en-US" sz="950">
                <a:solidFill>
                  <a:srgbClr val="253861"/>
                </a:solidFill>
                <a:latin typeface="Roboto"/>
                <a:ea typeface="Roboto"/>
                <a:cs typeface="Roboto"/>
                <a:sym typeface="Roboto"/>
              </a:rPr>
              <a:t>: minimaal 1,7-2 liter per dag. </a:t>
            </a:r>
            <a:r>
              <a:rPr lang="en-US" sz="950" i="1">
                <a:solidFill>
                  <a:srgbClr val="253861"/>
                </a:solidFill>
                <a:latin typeface="Roboto Italics"/>
                <a:ea typeface="Roboto Italics"/>
                <a:cs typeface="Roboto Italics"/>
                <a:sym typeface="Roboto Italics"/>
              </a:rPr>
              <a:t>Risicocliënte</a:t>
            </a:r>
            <a:r>
              <a:rPr lang="en-US" sz="950">
                <a:solidFill>
                  <a:srgbClr val="253861"/>
                </a:solidFill>
                <a:latin typeface="Roboto"/>
                <a:ea typeface="Roboto"/>
                <a:cs typeface="Roboto"/>
                <a:sym typeface="Roboto"/>
              </a:rPr>
              <a:t>n: 2-3 liter, tenzij arts anders adviseert. </a:t>
            </a:r>
          </a:p>
          <a:p>
            <a:pPr algn="l">
              <a:lnSpc>
                <a:spcPts val="1292"/>
              </a:lnSpc>
            </a:pPr>
            <a:r>
              <a:rPr lang="en-US" sz="950" i="1">
                <a:solidFill>
                  <a:srgbClr val="253861"/>
                </a:solidFill>
                <a:latin typeface="Roboto Italics"/>
                <a:ea typeface="Roboto Italics"/>
                <a:cs typeface="Roboto Italics"/>
                <a:sym typeface="Roboto Italics"/>
              </a:rPr>
              <a:t>Medewerkers:</a:t>
            </a:r>
            <a:r>
              <a:rPr lang="en-US" sz="950">
                <a:solidFill>
                  <a:srgbClr val="253861"/>
                </a:solidFill>
                <a:latin typeface="Roboto"/>
                <a:ea typeface="Roboto"/>
                <a:cs typeface="Roboto"/>
                <a:sym typeface="Roboto"/>
              </a:rPr>
              <a:t> minimaal 2 liter. </a:t>
            </a:r>
          </a:p>
        </p:txBody>
      </p:sp>
      <p:sp>
        <p:nvSpPr>
          <p:cNvPr id="97" name="TextBox 97"/>
          <p:cNvSpPr txBox="1"/>
          <p:nvPr/>
        </p:nvSpPr>
        <p:spPr>
          <a:xfrm>
            <a:off x="4122000" y="2663143"/>
            <a:ext cx="2725895" cy="809506"/>
          </a:xfrm>
          <a:prstGeom prst="rect">
            <a:avLst/>
          </a:prstGeom>
        </p:spPr>
        <p:txBody>
          <a:bodyPr lIns="0" tIns="0" rIns="0" bIns="0" rtlCol="0" anchor="t">
            <a:spAutoFit/>
          </a:bodyPr>
          <a:lstStyle/>
          <a:p>
            <a:pPr marL="205106" lvl="1" indent="-102553" algn="l">
              <a:lnSpc>
                <a:spcPts val="1292"/>
              </a:lnSpc>
              <a:buFont typeface="Arial"/>
              <a:buChar char="•"/>
            </a:pPr>
            <a:r>
              <a:rPr lang="en-US" sz="950">
                <a:solidFill>
                  <a:srgbClr val="253861"/>
                </a:solidFill>
                <a:latin typeface="Roboto"/>
                <a:ea typeface="Roboto"/>
                <a:cs typeface="Roboto"/>
                <a:sym typeface="Roboto"/>
              </a:rPr>
              <a:t>Bied elke 2 uur iets aan</a:t>
            </a:r>
          </a:p>
          <a:p>
            <a:pPr marL="205106" lvl="1" indent="-102553" algn="l">
              <a:lnSpc>
                <a:spcPts val="1292"/>
              </a:lnSpc>
              <a:buFont typeface="Arial"/>
              <a:buChar char="•"/>
            </a:pPr>
            <a:r>
              <a:rPr lang="en-US" sz="950">
                <a:solidFill>
                  <a:srgbClr val="253861"/>
                </a:solidFill>
                <a:latin typeface="Roboto"/>
                <a:ea typeface="Roboto"/>
                <a:cs typeface="Roboto"/>
                <a:sym typeface="Roboto"/>
              </a:rPr>
              <a:t>Kies vooral water, thee, bouillon, fruit en lichte voeding</a:t>
            </a:r>
          </a:p>
          <a:p>
            <a:pPr marL="205106" lvl="1" indent="-102553" algn="l">
              <a:lnSpc>
                <a:spcPts val="1292"/>
              </a:lnSpc>
              <a:buFont typeface="Arial"/>
              <a:buChar char="•"/>
            </a:pPr>
            <a:r>
              <a:rPr lang="en-US" sz="950">
                <a:solidFill>
                  <a:srgbClr val="253861"/>
                </a:solidFill>
                <a:latin typeface="Roboto"/>
                <a:ea typeface="Roboto"/>
                <a:cs typeface="Roboto"/>
                <a:sym typeface="Roboto"/>
              </a:rPr>
              <a:t>Gebruik alleen een vochtschema als dat nodig is</a:t>
            </a:r>
          </a:p>
        </p:txBody>
      </p:sp>
      <p:sp>
        <p:nvSpPr>
          <p:cNvPr id="98" name="TextBox 98"/>
          <p:cNvSpPr txBox="1"/>
          <p:nvPr/>
        </p:nvSpPr>
        <p:spPr>
          <a:xfrm>
            <a:off x="2001597" y="4251853"/>
            <a:ext cx="2188613" cy="230086"/>
          </a:xfrm>
          <a:prstGeom prst="rect">
            <a:avLst/>
          </a:prstGeom>
        </p:spPr>
        <p:txBody>
          <a:bodyPr lIns="0" tIns="0" rIns="0" bIns="0" rtlCol="0" anchor="t">
            <a:spAutoFit/>
          </a:bodyPr>
          <a:lstStyle/>
          <a:p>
            <a:pPr algn="l">
              <a:lnSpc>
                <a:spcPts val="1816"/>
              </a:lnSpc>
            </a:pPr>
            <a:r>
              <a:rPr lang="en-US" sz="1335" b="1">
                <a:solidFill>
                  <a:srgbClr val="39A9DC"/>
                </a:solidFill>
                <a:latin typeface="Roboto Bold"/>
                <a:ea typeface="Roboto Bold"/>
                <a:cs typeface="Roboto Bold"/>
                <a:sym typeface="Roboto Bold"/>
              </a:rPr>
              <a:t>Houd het gebouw koel </a:t>
            </a:r>
          </a:p>
        </p:txBody>
      </p:sp>
      <p:sp>
        <p:nvSpPr>
          <p:cNvPr id="99" name="TextBox 99"/>
          <p:cNvSpPr txBox="1"/>
          <p:nvPr/>
        </p:nvSpPr>
        <p:spPr>
          <a:xfrm>
            <a:off x="4122000" y="3936542"/>
            <a:ext cx="2983057" cy="971458"/>
          </a:xfrm>
          <a:prstGeom prst="rect">
            <a:avLst/>
          </a:prstGeom>
        </p:spPr>
        <p:txBody>
          <a:bodyPr lIns="0" tIns="0" rIns="0" bIns="0" rtlCol="0" anchor="t">
            <a:spAutoFit/>
          </a:bodyPr>
          <a:lstStyle/>
          <a:p>
            <a:pPr marL="205106" lvl="1" indent="-102553" algn="l">
              <a:lnSpc>
                <a:spcPts val="1292"/>
              </a:lnSpc>
              <a:buFont typeface="Arial"/>
              <a:buChar char="•"/>
            </a:pPr>
            <a:r>
              <a:rPr lang="en-US" sz="950">
                <a:solidFill>
                  <a:srgbClr val="253861"/>
                </a:solidFill>
                <a:latin typeface="Roboto"/>
                <a:ea typeface="Roboto"/>
                <a:cs typeface="Roboto"/>
                <a:sym typeface="Roboto"/>
              </a:rPr>
              <a:t>Zonwering omlaag zodra de zon op de gevel staat </a:t>
            </a:r>
          </a:p>
          <a:p>
            <a:pPr marL="205106" lvl="1" indent="-102553" algn="l">
              <a:lnSpc>
                <a:spcPts val="1292"/>
              </a:lnSpc>
              <a:buFont typeface="Arial"/>
              <a:buChar char="•"/>
            </a:pPr>
            <a:r>
              <a:rPr lang="en-US" sz="950">
                <a:solidFill>
                  <a:srgbClr val="253861"/>
                </a:solidFill>
                <a:latin typeface="Roboto"/>
                <a:ea typeface="Roboto"/>
                <a:cs typeface="Roboto"/>
                <a:sym typeface="Roboto"/>
              </a:rPr>
              <a:t>Overdag ramen en deuren dicht aan de warme kant</a:t>
            </a:r>
          </a:p>
          <a:p>
            <a:pPr marL="205106" lvl="1" indent="-102553" algn="l">
              <a:lnSpc>
                <a:spcPts val="1292"/>
              </a:lnSpc>
              <a:buFont typeface="Arial"/>
              <a:buChar char="•"/>
            </a:pPr>
            <a:r>
              <a:rPr lang="en-US" sz="950">
                <a:solidFill>
                  <a:srgbClr val="253861"/>
                </a:solidFill>
                <a:latin typeface="Roboto"/>
                <a:ea typeface="Roboto"/>
                <a:cs typeface="Roboto"/>
                <a:sym typeface="Roboto"/>
              </a:rPr>
              <a:t>'s Avonds en 's nachts ventileren als het buiten koeler is</a:t>
            </a:r>
          </a:p>
          <a:p>
            <a:pPr marL="205106" lvl="1" indent="-102553" algn="l">
              <a:lnSpc>
                <a:spcPts val="1292"/>
              </a:lnSpc>
              <a:buFont typeface="Arial"/>
              <a:buChar char="•"/>
            </a:pPr>
            <a:r>
              <a:rPr lang="en-US" sz="950">
                <a:solidFill>
                  <a:srgbClr val="253861"/>
                </a:solidFill>
                <a:latin typeface="Roboto"/>
                <a:ea typeface="Roboto"/>
                <a:cs typeface="Roboto"/>
                <a:sym typeface="Roboto"/>
              </a:rPr>
              <a:t>Ovens, drogers en andere warmtebronnen uit of zo min mogelijk aan</a:t>
            </a:r>
          </a:p>
        </p:txBody>
      </p:sp>
      <p:sp>
        <p:nvSpPr>
          <p:cNvPr id="100" name="TextBox 100"/>
          <p:cNvSpPr txBox="1"/>
          <p:nvPr/>
        </p:nvSpPr>
        <p:spPr>
          <a:xfrm>
            <a:off x="1998000" y="5392670"/>
            <a:ext cx="2188613" cy="458740"/>
          </a:xfrm>
          <a:prstGeom prst="rect">
            <a:avLst/>
          </a:prstGeom>
        </p:spPr>
        <p:txBody>
          <a:bodyPr lIns="0" tIns="0" rIns="0" bIns="0" rtlCol="0" anchor="t">
            <a:spAutoFit/>
          </a:bodyPr>
          <a:lstStyle/>
          <a:p>
            <a:pPr algn="l">
              <a:lnSpc>
                <a:spcPts val="1816"/>
              </a:lnSpc>
            </a:pPr>
            <a:r>
              <a:rPr lang="en-US" sz="1335" b="1">
                <a:solidFill>
                  <a:srgbClr val="97BF0D"/>
                </a:solidFill>
                <a:latin typeface="Roboto Bold"/>
                <a:ea typeface="Roboto Bold"/>
                <a:cs typeface="Roboto Bold"/>
                <a:sym typeface="Roboto Bold"/>
              </a:rPr>
              <a:t>Extra aandacht voor risicocliënten</a:t>
            </a:r>
          </a:p>
        </p:txBody>
      </p:sp>
      <p:sp>
        <p:nvSpPr>
          <p:cNvPr id="101" name="TextBox 101"/>
          <p:cNvSpPr txBox="1"/>
          <p:nvPr/>
        </p:nvSpPr>
        <p:spPr>
          <a:xfrm>
            <a:off x="4122000" y="5303025"/>
            <a:ext cx="2983057" cy="647374"/>
          </a:xfrm>
          <a:prstGeom prst="rect">
            <a:avLst/>
          </a:prstGeom>
        </p:spPr>
        <p:txBody>
          <a:bodyPr lIns="0" tIns="0" rIns="0" bIns="0" rtlCol="0" anchor="t">
            <a:spAutoFit/>
          </a:bodyPr>
          <a:lstStyle/>
          <a:p>
            <a:pPr marL="205106" lvl="1" indent="-102553" algn="l">
              <a:lnSpc>
                <a:spcPts val="1292"/>
              </a:lnSpc>
              <a:buFont typeface="Arial"/>
              <a:buChar char="•"/>
            </a:pPr>
            <a:r>
              <a:rPr lang="en-US" sz="950">
                <a:solidFill>
                  <a:srgbClr val="253861"/>
                </a:solidFill>
                <a:latin typeface="Roboto"/>
                <a:ea typeface="Roboto"/>
                <a:cs typeface="Roboto"/>
                <a:sym typeface="Roboto"/>
              </a:rPr>
              <a:t>Ga vaker even langs </a:t>
            </a:r>
          </a:p>
          <a:p>
            <a:pPr marL="205106" lvl="1" indent="-102553" algn="l">
              <a:lnSpc>
                <a:spcPts val="1292"/>
              </a:lnSpc>
              <a:buFont typeface="Arial"/>
              <a:buChar char="•"/>
            </a:pPr>
            <a:r>
              <a:rPr lang="en-US" sz="950">
                <a:solidFill>
                  <a:srgbClr val="253861"/>
                </a:solidFill>
                <a:latin typeface="Roboto"/>
                <a:ea typeface="Roboto"/>
                <a:cs typeface="Roboto"/>
                <a:sym typeface="Roboto"/>
              </a:rPr>
              <a:t>Let op dorst, sufheid, duizeligheid en donkere urine</a:t>
            </a:r>
          </a:p>
          <a:p>
            <a:pPr marL="205106" lvl="1" indent="-102553" algn="l">
              <a:lnSpc>
                <a:spcPts val="1292"/>
              </a:lnSpc>
              <a:buFont typeface="Arial"/>
              <a:buChar char="•"/>
            </a:pPr>
            <a:r>
              <a:rPr lang="en-US" sz="950">
                <a:solidFill>
                  <a:srgbClr val="253861"/>
                </a:solidFill>
                <a:latin typeface="Roboto"/>
                <a:ea typeface="Roboto"/>
                <a:cs typeface="Roboto"/>
                <a:sym typeface="Roboto"/>
              </a:rPr>
              <a:t>Bespreek wat de cliënt zelf kan doen</a:t>
            </a:r>
          </a:p>
          <a:p>
            <a:pPr marL="205106" lvl="1" indent="-102553" algn="l">
              <a:lnSpc>
                <a:spcPts val="1292"/>
              </a:lnSpc>
              <a:buFont typeface="Arial"/>
              <a:buChar char="•"/>
            </a:pPr>
            <a:r>
              <a:rPr lang="en-US" sz="950">
                <a:solidFill>
                  <a:srgbClr val="253861"/>
                </a:solidFill>
                <a:latin typeface="Roboto"/>
                <a:ea typeface="Roboto"/>
                <a:cs typeface="Roboto"/>
                <a:sym typeface="Roboto"/>
              </a:rPr>
              <a:t>Schakel familie of mantelzorg mee in waar mogelijk</a:t>
            </a:r>
          </a:p>
        </p:txBody>
      </p:sp>
      <p:sp>
        <p:nvSpPr>
          <p:cNvPr id="102" name="TextBox 102"/>
          <p:cNvSpPr txBox="1"/>
          <p:nvPr/>
        </p:nvSpPr>
        <p:spPr>
          <a:xfrm>
            <a:off x="1998000" y="6441959"/>
            <a:ext cx="1662707" cy="458740"/>
          </a:xfrm>
          <a:prstGeom prst="rect">
            <a:avLst/>
          </a:prstGeom>
        </p:spPr>
        <p:txBody>
          <a:bodyPr lIns="0" tIns="0" rIns="0" bIns="0" rtlCol="0" anchor="t">
            <a:spAutoFit/>
          </a:bodyPr>
          <a:lstStyle/>
          <a:p>
            <a:pPr algn="l">
              <a:lnSpc>
                <a:spcPts val="1816"/>
              </a:lnSpc>
            </a:pPr>
            <a:r>
              <a:rPr lang="en-US" sz="1335" b="1">
                <a:solidFill>
                  <a:srgbClr val="F39200"/>
                </a:solidFill>
                <a:latin typeface="Roboto Bold"/>
                <a:ea typeface="Roboto Bold"/>
                <a:cs typeface="Roboto Bold"/>
                <a:sym typeface="Roboto Bold"/>
              </a:rPr>
              <a:t>Gebruik de koele ruimte slim</a:t>
            </a:r>
          </a:p>
        </p:txBody>
      </p:sp>
      <p:sp>
        <p:nvSpPr>
          <p:cNvPr id="103" name="TextBox 103"/>
          <p:cNvSpPr txBox="1"/>
          <p:nvPr/>
        </p:nvSpPr>
        <p:spPr>
          <a:xfrm>
            <a:off x="1998000" y="7427016"/>
            <a:ext cx="1662707" cy="458740"/>
          </a:xfrm>
          <a:prstGeom prst="rect">
            <a:avLst/>
          </a:prstGeom>
        </p:spPr>
        <p:txBody>
          <a:bodyPr lIns="0" tIns="0" rIns="0" bIns="0" rtlCol="0" anchor="t">
            <a:spAutoFit/>
          </a:bodyPr>
          <a:lstStyle/>
          <a:p>
            <a:pPr algn="l">
              <a:lnSpc>
                <a:spcPts val="1816"/>
              </a:lnSpc>
            </a:pPr>
            <a:r>
              <a:rPr lang="en-US" sz="1335" b="1">
                <a:solidFill>
                  <a:srgbClr val="951B81"/>
                </a:solidFill>
                <a:latin typeface="Roboto Bold"/>
                <a:ea typeface="Roboto Bold"/>
                <a:cs typeface="Roboto Bold"/>
                <a:sym typeface="Roboto Bold"/>
              </a:rPr>
              <a:t>Communiceer kort en duidelijk </a:t>
            </a:r>
          </a:p>
        </p:txBody>
      </p:sp>
      <p:sp>
        <p:nvSpPr>
          <p:cNvPr id="104" name="TextBox 104"/>
          <p:cNvSpPr txBox="1"/>
          <p:nvPr/>
        </p:nvSpPr>
        <p:spPr>
          <a:xfrm>
            <a:off x="4122000" y="6322825"/>
            <a:ext cx="2983057" cy="647554"/>
          </a:xfrm>
          <a:prstGeom prst="rect">
            <a:avLst/>
          </a:prstGeom>
        </p:spPr>
        <p:txBody>
          <a:bodyPr lIns="0" tIns="0" rIns="0" bIns="0" rtlCol="0" anchor="t">
            <a:spAutoFit/>
          </a:bodyPr>
          <a:lstStyle/>
          <a:p>
            <a:pPr marL="205106" lvl="1" indent="-102553" algn="l">
              <a:lnSpc>
                <a:spcPts val="1292"/>
              </a:lnSpc>
              <a:buFont typeface="Arial"/>
              <a:buChar char="•"/>
            </a:pPr>
            <a:r>
              <a:rPr lang="en-US" sz="950">
                <a:solidFill>
                  <a:srgbClr val="253861"/>
                </a:solidFill>
                <a:latin typeface="Roboto"/>
                <a:ea typeface="Roboto"/>
                <a:cs typeface="Roboto"/>
                <a:sym typeface="Roboto"/>
              </a:rPr>
              <a:t>Vooral tussen 12.00 en 16.00 uur</a:t>
            </a:r>
          </a:p>
          <a:p>
            <a:pPr marL="205106" lvl="1" indent="-102553" algn="l">
              <a:lnSpc>
                <a:spcPts val="1292"/>
              </a:lnSpc>
              <a:buFont typeface="Arial"/>
              <a:buChar char="•"/>
            </a:pPr>
            <a:r>
              <a:rPr lang="en-US" sz="950">
                <a:solidFill>
                  <a:srgbClr val="253861"/>
                </a:solidFill>
                <a:latin typeface="Roboto"/>
                <a:ea typeface="Roboto"/>
                <a:cs typeface="Roboto"/>
                <a:sym typeface="Roboto"/>
              </a:rPr>
              <a:t>Kies rustige activiteiten  </a:t>
            </a:r>
          </a:p>
          <a:p>
            <a:pPr marL="205106" lvl="1" indent="-102553" algn="l">
              <a:lnSpc>
                <a:spcPts val="1292"/>
              </a:lnSpc>
              <a:buFont typeface="Arial"/>
              <a:buChar char="•"/>
            </a:pPr>
            <a:r>
              <a:rPr lang="en-US" sz="950">
                <a:solidFill>
                  <a:srgbClr val="253861"/>
                </a:solidFill>
                <a:latin typeface="Roboto"/>
                <a:ea typeface="Roboto"/>
                <a:cs typeface="Roboto"/>
                <a:sym typeface="Roboto"/>
              </a:rPr>
              <a:t>Houd deuren en ramen van de koele ruimte dicht </a:t>
            </a:r>
          </a:p>
          <a:p>
            <a:pPr marL="205106" lvl="1" indent="-102553" algn="l">
              <a:lnSpc>
                <a:spcPts val="1292"/>
              </a:lnSpc>
              <a:buFont typeface="Arial"/>
              <a:buChar char="•"/>
            </a:pPr>
            <a:r>
              <a:rPr lang="en-US" sz="950">
                <a:solidFill>
                  <a:srgbClr val="253861"/>
                </a:solidFill>
                <a:latin typeface="Roboto"/>
                <a:ea typeface="Roboto"/>
                <a:cs typeface="Roboto"/>
                <a:sym typeface="Roboto"/>
              </a:rPr>
              <a:t>Ook medewerkers kunnen hier kort afkoelen</a:t>
            </a:r>
          </a:p>
        </p:txBody>
      </p:sp>
      <p:sp>
        <p:nvSpPr>
          <p:cNvPr id="105" name="TextBox 105"/>
          <p:cNvSpPr txBox="1"/>
          <p:nvPr/>
        </p:nvSpPr>
        <p:spPr>
          <a:xfrm>
            <a:off x="4122000" y="7337371"/>
            <a:ext cx="2983057" cy="647554"/>
          </a:xfrm>
          <a:prstGeom prst="rect">
            <a:avLst/>
          </a:prstGeom>
        </p:spPr>
        <p:txBody>
          <a:bodyPr lIns="0" tIns="0" rIns="0" bIns="0" rtlCol="0" anchor="t">
            <a:spAutoFit/>
          </a:bodyPr>
          <a:lstStyle/>
          <a:p>
            <a:pPr marL="205106" lvl="1" indent="-102553" algn="l">
              <a:lnSpc>
                <a:spcPts val="1292"/>
              </a:lnSpc>
              <a:buFont typeface="Arial"/>
              <a:buChar char="•"/>
            </a:pPr>
            <a:r>
              <a:rPr lang="en-US" sz="950">
                <a:solidFill>
                  <a:srgbClr val="253861"/>
                </a:solidFill>
                <a:latin typeface="Roboto"/>
                <a:ea typeface="Roboto"/>
                <a:cs typeface="Roboto"/>
                <a:sym typeface="Roboto"/>
              </a:rPr>
              <a:t>Begin de dag met 1 duidelijke hitte-afspraak</a:t>
            </a:r>
          </a:p>
          <a:p>
            <a:pPr marL="205106" lvl="1" indent="-102553" algn="l">
              <a:lnSpc>
                <a:spcPts val="1292"/>
              </a:lnSpc>
              <a:buFont typeface="Arial"/>
              <a:buChar char="•"/>
            </a:pPr>
            <a:r>
              <a:rPr lang="en-US" sz="950">
                <a:solidFill>
                  <a:srgbClr val="253861"/>
                </a:solidFill>
                <a:latin typeface="Roboto"/>
                <a:ea typeface="Roboto"/>
                <a:cs typeface="Roboto"/>
                <a:sym typeface="Roboto"/>
              </a:rPr>
              <a:t>Gebruik dezelfde boodschap voor team en cliënten </a:t>
            </a:r>
          </a:p>
          <a:p>
            <a:pPr marL="205106" lvl="1" indent="-102553" algn="l">
              <a:lnSpc>
                <a:spcPts val="1292"/>
              </a:lnSpc>
              <a:buFont typeface="Arial"/>
              <a:buChar char="•"/>
            </a:pPr>
            <a:r>
              <a:rPr lang="en-US" sz="950">
                <a:solidFill>
                  <a:srgbClr val="253861"/>
                </a:solidFill>
                <a:latin typeface="Roboto"/>
                <a:ea typeface="Roboto"/>
                <a:cs typeface="Roboto"/>
                <a:sym typeface="Roboto"/>
              </a:rPr>
              <a:t>Meld bijzonderheden snel aan de teamleider</a:t>
            </a:r>
          </a:p>
          <a:p>
            <a:pPr marL="205106" lvl="1" indent="-102553" algn="l">
              <a:lnSpc>
                <a:spcPts val="1292"/>
              </a:lnSpc>
              <a:buFont typeface="Arial"/>
              <a:buChar char="•"/>
            </a:pPr>
            <a:r>
              <a:rPr lang="en-US" sz="950">
                <a:solidFill>
                  <a:srgbClr val="253861"/>
                </a:solidFill>
                <a:latin typeface="Roboto"/>
                <a:ea typeface="Roboto"/>
                <a:cs typeface="Roboto"/>
                <a:sym typeface="Roboto"/>
              </a:rPr>
              <a:t>Houd de toon rustig en praktisch</a:t>
            </a:r>
          </a:p>
        </p:txBody>
      </p:sp>
      <p:sp>
        <p:nvSpPr>
          <p:cNvPr id="106" name="TextBox 106"/>
          <p:cNvSpPr txBox="1"/>
          <p:nvPr/>
        </p:nvSpPr>
        <p:spPr>
          <a:xfrm>
            <a:off x="580690" y="9226147"/>
            <a:ext cx="932717" cy="305562"/>
          </a:xfrm>
          <a:prstGeom prst="rect">
            <a:avLst/>
          </a:prstGeom>
        </p:spPr>
        <p:txBody>
          <a:bodyPr lIns="0" tIns="0" rIns="0" bIns="0" rtlCol="0" anchor="t">
            <a:spAutoFit/>
          </a:bodyPr>
          <a:lstStyle/>
          <a:p>
            <a:pPr algn="ctr">
              <a:lnSpc>
                <a:spcPts val="1224"/>
              </a:lnSpc>
            </a:pPr>
            <a:r>
              <a:rPr lang="en-US" sz="900">
                <a:solidFill>
                  <a:srgbClr val="253861"/>
                </a:solidFill>
                <a:latin typeface="Roboto"/>
                <a:ea typeface="Roboto"/>
                <a:cs typeface="Roboto"/>
                <a:sym typeface="Roboto"/>
              </a:rPr>
              <a:t>Uit de zon of </a:t>
            </a:r>
          </a:p>
          <a:p>
            <a:pPr algn="ctr">
              <a:lnSpc>
                <a:spcPts val="1224"/>
              </a:lnSpc>
            </a:pPr>
            <a:r>
              <a:rPr lang="en-US" sz="900">
                <a:solidFill>
                  <a:srgbClr val="253861"/>
                </a:solidFill>
                <a:latin typeface="Roboto"/>
                <a:ea typeface="Roboto"/>
                <a:cs typeface="Roboto"/>
                <a:sym typeface="Roboto"/>
              </a:rPr>
              <a:t>warme ruimte</a:t>
            </a:r>
          </a:p>
        </p:txBody>
      </p:sp>
      <p:sp>
        <p:nvSpPr>
          <p:cNvPr id="107" name="TextBox 107"/>
          <p:cNvSpPr txBox="1"/>
          <p:nvPr/>
        </p:nvSpPr>
        <p:spPr>
          <a:xfrm>
            <a:off x="1874402" y="9226147"/>
            <a:ext cx="932717" cy="153162"/>
          </a:xfrm>
          <a:prstGeom prst="rect">
            <a:avLst/>
          </a:prstGeom>
        </p:spPr>
        <p:txBody>
          <a:bodyPr lIns="0" tIns="0" rIns="0" bIns="0" rtlCol="0" anchor="t">
            <a:spAutoFit/>
          </a:bodyPr>
          <a:lstStyle/>
          <a:p>
            <a:pPr algn="ctr">
              <a:lnSpc>
                <a:spcPts val="1224"/>
              </a:lnSpc>
            </a:pPr>
            <a:r>
              <a:rPr lang="en-US" sz="900">
                <a:solidFill>
                  <a:srgbClr val="253861"/>
                </a:solidFill>
                <a:latin typeface="Roboto"/>
                <a:ea typeface="Roboto"/>
                <a:cs typeface="Roboto"/>
                <a:sym typeface="Roboto"/>
              </a:rPr>
              <a:t>Laten drinken</a:t>
            </a:r>
          </a:p>
        </p:txBody>
      </p:sp>
      <p:sp>
        <p:nvSpPr>
          <p:cNvPr id="108" name="TextBox 108"/>
          <p:cNvSpPr txBox="1"/>
          <p:nvPr/>
        </p:nvSpPr>
        <p:spPr>
          <a:xfrm>
            <a:off x="3253896" y="9226147"/>
            <a:ext cx="1094373" cy="305562"/>
          </a:xfrm>
          <a:prstGeom prst="rect">
            <a:avLst/>
          </a:prstGeom>
        </p:spPr>
        <p:txBody>
          <a:bodyPr lIns="0" tIns="0" rIns="0" bIns="0" rtlCol="0" anchor="t">
            <a:spAutoFit/>
          </a:bodyPr>
          <a:lstStyle/>
          <a:p>
            <a:pPr algn="ctr">
              <a:lnSpc>
                <a:spcPts val="1224"/>
              </a:lnSpc>
            </a:pPr>
            <a:r>
              <a:rPr lang="en-US" sz="900">
                <a:solidFill>
                  <a:srgbClr val="253861"/>
                </a:solidFill>
                <a:latin typeface="Roboto"/>
                <a:ea typeface="Roboto"/>
                <a:cs typeface="Roboto"/>
                <a:sym typeface="Roboto"/>
              </a:rPr>
              <a:t>Lauw koelen of natte doek in de nek</a:t>
            </a:r>
          </a:p>
        </p:txBody>
      </p:sp>
      <p:sp>
        <p:nvSpPr>
          <p:cNvPr id="109" name="TextBox 109"/>
          <p:cNvSpPr txBox="1"/>
          <p:nvPr/>
        </p:nvSpPr>
        <p:spPr>
          <a:xfrm>
            <a:off x="4548563" y="9226147"/>
            <a:ext cx="932717" cy="153162"/>
          </a:xfrm>
          <a:prstGeom prst="rect">
            <a:avLst/>
          </a:prstGeom>
        </p:spPr>
        <p:txBody>
          <a:bodyPr lIns="0" tIns="0" rIns="0" bIns="0" rtlCol="0" anchor="t">
            <a:spAutoFit/>
          </a:bodyPr>
          <a:lstStyle/>
          <a:p>
            <a:pPr algn="ctr">
              <a:lnSpc>
                <a:spcPts val="1224"/>
              </a:lnSpc>
            </a:pPr>
            <a:r>
              <a:rPr lang="en-US" sz="900">
                <a:solidFill>
                  <a:srgbClr val="253861"/>
                </a:solidFill>
                <a:latin typeface="Roboto"/>
                <a:ea typeface="Roboto"/>
                <a:cs typeface="Roboto"/>
                <a:sym typeface="Roboto"/>
              </a:rPr>
              <a:t>lets zouts geven</a:t>
            </a:r>
          </a:p>
        </p:txBody>
      </p:sp>
      <p:sp>
        <p:nvSpPr>
          <p:cNvPr id="110" name="TextBox 110"/>
          <p:cNvSpPr txBox="1"/>
          <p:nvPr/>
        </p:nvSpPr>
        <p:spPr>
          <a:xfrm>
            <a:off x="5712047" y="9226147"/>
            <a:ext cx="1365566" cy="457962"/>
          </a:xfrm>
          <a:prstGeom prst="rect">
            <a:avLst/>
          </a:prstGeom>
        </p:spPr>
        <p:txBody>
          <a:bodyPr lIns="0" tIns="0" rIns="0" bIns="0" rtlCol="0" anchor="t">
            <a:spAutoFit/>
          </a:bodyPr>
          <a:lstStyle/>
          <a:p>
            <a:pPr algn="ctr">
              <a:lnSpc>
                <a:spcPts val="1224"/>
              </a:lnSpc>
            </a:pPr>
            <a:r>
              <a:rPr lang="en-US" sz="900">
                <a:solidFill>
                  <a:srgbClr val="253861"/>
                </a:solidFill>
                <a:latin typeface="Roboto"/>
                <a:ea typeface="Roboto"/>
                <a:cs typeface="Roboto"/>
                <a:sym typeface="Roboto"/>
              </a:rPr>
              <a:t>Bel verpleegkundige /arts bij sufheid, verwardheid of geen verbetering</a:t>
            </a:r>
          </a:p>
        </p:txBody>
      </p:sp>
      <p:sp>
        <p:nvSpPr>
          <p:cNvPr id="111" name="TextBox 111"/>
          <p:cNvSpPr txBox="1"/>
          <p:nvPr/>
        </p:nvSpPr>
        <p:spPr>
          <a:xfrm>
            <a:off x="3182659" y="8400553"/>
            <a:ext cx="1662707" cy="230086"/>
          </a:xfrm>
          <a:prstGeom prst="rect">
            <a:avLst/>
          </a:prstGeom>
        </p:spPr>
        <p:txBody>
          <a:bodyPr lIns="0" tIns="0" rIns="0" bIns="0" rtlCol="0" anchor="t">
            <a:spAutoFit/>
          </a:bodyPr>
          <a:lstStyle/>
          <a:p>
            <a:pPr algn="l">
              <a:lnSpc>
                <a:spcPts val="1816"/>
              </a:lnSpc>
            </a:pPr>
            <a:r>
              <a:rPr lang="en-US" sz="1335" b="1">
                <a:solidFill>
                  <a:srgbClr val="F43433"/>
                </a:solidFill>
                <a:latin typeface="Roboto Bold"/>
                <a:ea typeface="Roboto Bold"/>
                <a:cs typeface="Roboto Bold"/>
                <a:sym typeface="Roboto Bold"/>
              </a:rPr>
              <a:t>Bij hitte-uitputting</a:t>
            </a:r>
          </a:p>
        </p:txBody>
      </p:sp>
      <p:sp>
        <p:nvSpPr>
          <p:cNvPr id="112" name="TextBox 112"/>
          <p:cNvSpPr txBox="1"/>
          <p:nvPr/>
        </p:nvSpPr>
        <p:spPr>
          <a:xfrm>
            <a:off x="1917211" y="8736270"/>
            <a:ext cx="63773" cy="150880"/>
          </a:xfrm>
          <a:prstGeom prst="rect">
            <a:avLst/>
          </a:prstGeom>
        </p:spPr>
        <p:txBody>
          <a:bodyPr lIns="0" tIns="0" rIns="0" bIns="0" rtlCol="0" anchor="t">
            <a:spAutoFit/>
          </a:bodyPr>
          <a:lstStyle/>
          <a:p>
            <a:pPr algn="ctr">
              <a:lnSpc>
                <a:spcPts val="1231"/>
              </a:lnSpc>
            </a:pPr>
            <a:r>
              <a:rPr lang="en-US" sz="879" b="1">
                <a:solidFill>
                  <a:srgbClr val="FFFFFF"/>
                </a:solidFill>
                <a:latin typeface="Roboto Bold"/>
                <a:ea typeface="Roboto Bold"/>
                <a:cs typeface="Roboto Bold"/>
                <a:sym typeface="Roboto Bold"/>
              </a:rPr>
              <a:t>2</a:t>
            </a:r>
          </a:p>
        </p:txBody>
      </p:sp>
      <p:sp>
        <p:nvSpPr>
          <p:cNvPr id="113" name="TextBox 113"/>
          <p:cNvSpPr txBox="1"/>
          <p:nvPr/>
        </p:nvSpPr>
        <p:spPr>
          <a:xfrm>
            <a:off x="1244381" y="9914617"/>
            <a:ext cx="4231179" cy="369189"/>
          </a:xfrm>
          <a:prstGeom prst="rect">
            <a:avLst/>
          </a:prstGeom>
        </p:spPr>
        <p:txBody>
          <a:bodyPr lIns="0" tIns="0" rIns="0" bIns="0" rtlCol="0" anchor="t">
            <a:spAutoFit/>
          </a:bodyPr>
          <a:lstStyle/>
          <a:p>
            <a:pPr algn="l">
              <a:lnSpc>
                <a:spcPts val="1427"/>
              </a:lnSpc>
            </a:pPr>
            <a:r>
              <a:rPr lang="en-US" sz="1049">
                <a:solidFill>
                  <a:srgbClr val="253861"/>
                </a:solidFill>
                <a:latin typeface="Roboto"/>
                <a:ea typeface="Roboto"/>
                <a:cs typeface="Roboto"/>
                <a:sym typeface="Roboto"/>
              </a:rPr>
              <a:t>Geen uitgebreide registratie nodig - noteer alleen bijzonderheden en </a:t>
            </a:r>
          </a:p>
          <a:p>
            <a:pPr algn="l">
              <a:lnSpc>
                <a:spcPts val="1427"/>
              </a:lnSpc>
            </a:pPr>
            <a:r>
              <a:rPr lang="en-US" sz="1049">
                <a:solidFill>
                  <a:srgbClr val="253861"/>
                </a:solidFill>
                <a:latin typeface="Roboto"/>
                <a:ea typeface="Roboto"/>
                <a:cs typeface="Roboto"/>
                <a:sym typeface="Roboto"/>
              </a:rPr>
              <a:t>gebruik het vochtschema bij verhoogd risico of twijfel.</a:t>
            </a:r>
          </a:p>
        </p:txBody>
      </p:sp>
      <p:sp>
        <p:nvSpPr>
          <p:cNvPr id="114" name="TextBox 114"/>
          <p:cNvSpPr txBox="1"/>
          <p:nvPr/>
        </p:nvSpPr>
        <p:spPr>
          <a:xfrm>
            <a:off x="2758602" y="10418020"/>
            <a:ext cx="1583678" cy="128736"/>
          </a:xfrm>
          <a:prstGeom prst="rect">
            <a:avLst/>
          </a:prstGeom>
        </p:spPr>
        <p:txBody>
          <a:bodyPr lIns="0" tIns="0" rIns="0" bIns="0" rtlCol="0" anchor="t">
            <a:spAutoFit/>
          </a:bodyPr>
          <a:lstStyle/>
          <a:p>
            <a:pPr algn="ctr">
              <a:lnSpc>
                <a:spcPts val="1088"/>
              </a:lnSpc>
            </a:pPr>
            <a:r>
              <a:rPr lang="en-US" sz="800" spc="72">
                <a:solidFill>
                  <a:srgbClr val="253861"/>
                </a:solidFill>
                <a:latin typeface="Oswald"/>
                <a:ea typeface="Oswald"/>
                <a:cs typeface="Oswald"/>
                <a:sym typeface="Oswald"/>
              </a:rPr>
              <a:t>Pagina 3 - Praktisch hitteplan</a:t>
            </a:r>
          </a:p>
        </p:txBody>
      </p:sp>
      <p:grpSp>
        <p:nvGrpSpPr>
          <p:cNvPr id="115" name="Group 115"/>
          <p:cNvGrpSpPr/>
          <p:nvPr/>
        </p:nvGrpSpPr>
        <p:grpSpPr>
          <a:xfrm>
            <a:off x="1251767" y="5376912"/>
            <a:ext cx="464987" cy="474498"/>
            <a:chOff x="0" y="0"/>
            <a:chExt cx="619982" cy="632664"/>
          </a:xfrm>
        </p:grpSpPr>
        <p:sp>
          <p:nvSpPr>
            <p:cNvPr id="116" name="Freeform 116"/>
            <p:cNvSpPr/>
            <p:nvPr/>
          </p:nvSpPr>
          <p:spPr>
            <a:xfrm>
              <a:off x="11653" y="314911"/>
              <a:ext cx="424216" cy="223980"/>
            </a:xfrm>
            <a:custGeom>
              <a:avLst/>
              <a:gdLst/>
              <a:ahLst/>
              <a:cxnLst/>
              <a:rect l="l" t="t" r="r" b="b"/>
              <a:pathLst>
                <a:path w="424216" h="223980">
                  <a:moveTo>
                    <a:pt x="0" y="200909"/>
                  </a:moveTo>
                  <a:quadBezTo>
                    <a:pt x="235197" y="-212132"/>
                    <a:pt x="424215" y="223980"/>
                  </a:quadBezTo>
                </a:path>
              </a:pathLst>
            </a:custGeom>
            <a:ln w="25400" cap="flat">
              <a:solidFill>
                <a:srgbClr val="97BF0D"/>
              </a:solidFill>
              <a:prstDash val="solid"/>
              <a:headEnd type="none" w="sm" len="sm"/>
              <a:tailEnd type="none" w="sm" len="sm"/>
            </a:ln>
          </p:spPr>
          <p:txBody>
            <a:bodyPr/>
            <a:lstStyle/>
            <a:p>
              <a:endParaRPr lang="nl-NL"/>
            </a:p>
          </p:txBody>
        </p:sp>
        <p:grpSp>
          <p:nvGrpSpPr>
            <p:cNvPr id="117" name="Group 117"/>
            <p:cNvGrpSpPr/>
            <p:nvPr/>
          </p:nvGrpSpPr>
          <p:grpSpPr>
            <a:xfrm>
              <a:off x="110745" y="0"/>
              <a:ext cx="213109" cy="213109"/>
              <a:chOff x="0" y="0"/>
              <a:chExt cx="812800" cy="812800"/>
            </a:xfrm>
          </p:grpSpPr>
          <p:sp>
            <p:nvSpPr>
              <p:cNvPr id="118" name="Freeform 1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9050" cap="sq">
                <a:solidFill>
                  <a:srgbClr val="97BF0D"/>
                </a:solidFill>
                <a:prstDash val="solid"/>
                <a:miter/>
              </a:ln>
            </p:spPr>
            <p:txBody>
              <a:bodyPr/>
              <a:lstStyle/>
              <a:p>
                <a:endParaRPr lang="nl-NL"/>
              </a:p>
            </p:txBody>
          </p:sp>
          <p:sp>
            <p:nvSpPr>
              <p:cNvPr id="119" name="TextBox 119"/>
              <p:cNvSpPr txBox="1"/>
              <p:nvPr/>
            </p:nvSpPr>
            <p:spPr>
              <a:xfrm>
                <a:off x="76200" y="38100"/>
                <a:ext cx="660400" cy="698500"/>
              </a:xfrm>
              <a:prstGeom prst="rect">
                <a:avLst/>
              </a:prstGeom>
            </p:spPr>
            <p:txBody>
              <a:bodyPr lIns="31971" tIns="31971" rIns="31971" bIns="31971" rtlCol="0" anchor="ctr"/>
              <a:lstStyle/>
              <a:p>
                <a:pPr algn="ctr">
                  <a:lnSpc>
                    <a:spcPts val="1960"/>
                  </a:lnSpc>
                </a:pPr>
                <a:endParaRPr/>
              </a:p>
            </p:txBody>
          </p:sp>
        </p:grpSp>
        <p:grpSp>
          <p:nvGrpSpPr>
            <p:cNvPr id="120" name="Group 120"/>
            <p:cNvGrpSpPr/>
            <p:nvPr/>
          </p:nvGrpSpPr>
          <p:grpSpPr>
            <a:xfrm>
              <a:off x="261300" y="306589"/>
              <a:ext cx="358682" cy="326075"/>
              <a:chOff x="0" y="0"/>
              <a:chExt cx="698500" cy="635000"/>
            </a:xfrm>
          </p:grpSpPr>
          <p:sp>
            <p:nvSpPr>
              <p:cNvPr id="121" name="Freeform 121"/>
              <p:cNvSpPr/>
              <p:nvPr/>
            </p:nvSpPr>
            <p:spPr>
              <a:xfrm>
                <a:off x="0" y="0"/>
                <a:ext cx="698500" cy="635000"/>
              </a:xfrm>
              <a:custGeom>
                <a:avLst/>
                <a:gdLst/>
                <a:ahLst/>
                <a:cxnLst/>
                <a:rect l="l" t="t" r="r" b="b"/>
                <a:pathLst>
                  <a:path w="698500" h="635000">
                    <a:moveTo>
                      <a:pt x="689206" y="134181"/>
                    </a:moveTo>
                    <a:cubicBezTo>
                      <a:pt x="667111" y="59151"/>
                      <a:pt x="595785" y="2"/>
                      <a:pt x="511444" y="0"/>
                    </a:cubicBezTo>
                    <a:cubicBezTo>
                      <a:pt x="440633" y="0"/>
                      <a:pt x="379113" y="39955"/>
                      <a:pt x="348013" y="98637"/>
                    </a:cubicBezTo>
                    <a:cubicBezTo>
                      <a:pt x="316913" y="39956"/>
                      <a:pt x="255402" y="2"/>
                      <a:pt x="184593" y="0"/>
                    </a:cubicBezTo>
                    <a:cubicBezTo>
                      <a:pt x="96370" y="0"/>
                      <a:pt x="19208" y="59151"/>
                      <a:pt x="4058" y="145002"/>
                    </a:cubicBezTo>
                    <a:cubicBezTo>
                      <a:pt x="-34360" y="362701"/>
                      <a:pt x="209136" y="533104"/>
                      <a:pt x="348562" y="635000"/>
                    </a:cubicBezTo>
                    <a:cubicBezTo>
                      <a:pt x="477469" y="540791"/>
                      <a:pt x="752380" y="348699"/>
                      <a:pt x="689206" y="134181"/>
                    </a:cubicBezTo>
                    <a:close/>
                  </a:path>
                </a:pathLst>
              </a:custGeom>
              <a:solidFill>
                <a:srgbClr val="FFFFFF"/>
              </a:solidFill>
              <a:ln w="19050" cap="sq">
                <a:solidFill>
                  <a:srgbClr val="97BF0D"/>
                </a:solidFill>
                <a:prstDash val="solid"/>
                <a:miter/>
              </a:ln>
            </p:spPr>
            <p:txBody>
              <a:bodyPr/>
              <a:lstStyle/>
              <a:p>
                <a:endParaRPr lang="nl-NL"/>
              </a:p>
            </p:txBody>
          </p:sp>
          <p:sp>
            <p:nvSpPr>
              <p:cNvPr id="122" name="TextBox 122"/>
              <p:cNvSpPr txBox="1"/>
              <p:nvPr/>
            </p:nvSpPr>
            <p:spPr>
              <a:xfrm>
                <a:off x="57150" y="63500"/>
                <a:ext cx="584200" cy="469900"/>
              </a:xfrm>
              <a:prstGeom prst="rect">
                <a:avLst/>
              </a:prstGeom>
            </p:spPr>
            <p:txBody>
              <a:bodyPr lIns="20031" tIns="20031" rIns="20031" bIns="20031" rtlCol="0" anchor="ctr"/>
              <a:lstStyle/>
              <a:p>
                <a:pPr algn="ctr">
                  <a:lnSpc>
                    <a:spcPts val="1960"/>
                  </a:lnSpc>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0269" y="1298342"/>
            <a:ext cx="6660028" cy="535724"/>
            <a:chOff x="0" y="0"/>
            <a:chExt cx="2386804" cy="191991"/>
          </a:xfrm>
        </p:grpSpPr>
        <p:sp>
          <p:nvSpPr>
            <p:cNvPr id="3" name="Freeform 3"/>
            <p:cNvSpPr/>
            <p:nvPr/>
          </p:nvSpPr>
          <p:spPr>
            <a:xfrm>
              <a:off x="0" y="0"/>
              <a:ext cx="2386804" cy="191991"/>
            </a:xfrm>
            <a:custGeom>
              <a:avLst/>
              <a:gdLst/>
              <a:ahLst/>
              <a:cxnLst/>
              <a:rect l="l" t="t" r="r" b="b"/>
              <a:pathLst>
                <a:path w="2386804" h="191991">
                  <a:moveTo>
                    <a:pt x="6975" y="0"/>
                  </a:moveTo>
                  <a:lnTo>
                    <a:pt x="2379829" y="0"/>
                  </a:lnTo>
                  <a:cubicBezTo>
                    <a:pt x="2381679" y="0"/>
                    <a:pt x="2383453" y="735"/>
                    <a:pt x="2384761" y="2043"/>
                  </a:cubicBezTo>
                  <a:cubicBezTo>
                    <a:pt x="2386069" y="3351"/>
                    <a:pt x="2386804" y="5125"/>
                    <a:pt x="2386804" y="6975"/>
                  </a:cubicBezTo>
                  <a:lnTo>
                    <a:pt x="2386804" y="185017"/>
                  </a:lnTo>
                  <a:cubicBezTo>
                    <a:pt x="2386804" y="188869"/>
                    <a:pt x="2383681" y="191991"/>
                    <a:pt x="2379829" y="191991"/>
                  </a:cubicBezTo>
                  <a:lnTo>
                    <a:pt x="6975" y="191991"/>
                  </a:lnTo>
                  <a:cubicBezTo>
                    <a:pt x="3123" y="191991"/>
                    <a:pt x="0" y="188869"/>
                    <a:pt x="0" y="185017"/>
                  </a:cubicBezTo>
                  <a:lnTo>
                    <a:pt x="0" y="6975"/>
                  </a:lnTo>
                  <a:cubicBezTo>
                    <a:pt x="0" y="3123"/>
                    <a:pt x="3123" y="0"/>
                    <a:pt x="6975" y="0"/>
                  </a:cubicBezTo>
                  <a:close/>
                </a:path>
              </a:pathLst>
            </a:custGeom>
            <a:solidFill>
              <a:srgbClr val="39A9DC">
                <a:alpha val="9804"/>
              </a:srgbClr>
            </a:solidFill>
            <a:ln w="9525" cap="sq">
              <a:solidFill>
                <a:srgbClr val="D9D9D9">
                  <a:alpha val="9804"/>
                </a:srgbClr>
              </a:solidFill>
              <a:prstDash val="solid"/>
              <a:miter/>
            </a:ln>
          </p:spPr>
          <p:txBody>
            <a:bodyPr/>
            <a:lstStyle/>
            <a:p>
              <a:endParaRPr lang="nl-NL"/>
            </a:p>
          </p:txBody>
        </p:sp>
        <p:sp>
          <p:nvSpPr>
            <p:cNvPr id="4" name="TextBox 4"/>
            <p:cNvSpPr txBox="1"/>
            <p:nvPr/>
          </p:nvSpPr>
          <p:spPr>
            <a:xfrm>
              <a:off x="0" y="-38100"/>
              <a:ext cx="2386804" cy="230091"/>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785269" y="1322050"/>
            <a:ext cx="311728" cy="431865"/>
          </a:xfrm>
          <a:custGeom>
            <a:avLst/>
            <a:gdLst/>
            <a:ahLst/>
            <a:cxnLst/>
            <a:rect l="l" t="t" r="r" b="b"/>
            <a:pathLst>
              <a:path w="311728" h="431865">
                <a:moveTo>
                  <a:pt x="0" y="0"/>
                </a:moveTo>
                <a:lnTo>
                  <a:pt x="311728" y="0"/>
                </a:lnTo>
                <a:lnTo>
                  <a:pt x="311728" y="431865"/>
                </a:lnTo>
                <a:lnTo>
                  <a:pt x="0" y="43186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nl-NL"/>
          </a:p>
        </p:txBody>
      </p:sp>
      <p:sp>
        <p:nvSpPr>
          <p:cNvPr id="6" name="AutoShape 6"/>
          <p:cNvSpPr/>
          <p:nvPr/>
        </p:nvSpPr>
        <p:spPr>
          <a:xfrm>
            <a:off x="374762" y="10479678"/>
            <a:ext cx="2383839"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7" name="AutoShape 7"/>
          <p:cNvSpPr/>
          <p:nvPr/>
        </p:nvSpPr>
        <p:spPr>
          <a:xfrm flipV="1">
            <a:off x="4342280" y="10479678"/>
            <a:ext cx="2545764"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10" name="TextBox 10"/>
          <p:cNvSpPr txBox="1"/>
          <p:nvPr/>
        </p:nvSpPr>
        <p:spPr>
          <a:xfrm>
            <a:off x="486222" y="369235"/>
            <a:ext cx="6628122" cy="409575"/>
          </a:xfrm>
          <a:prstGeom prst="rect">
            <a:avLst/>
          </a:prstGeom>
        </p:spPr>
        <p:txBody>
          <a:bodyPr lIns="0" tIns="0" rIns="0" bIns="0" rtlCol="0" anchor="t">
            <a:spAutoFit/>
          </a:bodyPr>
          <a:lstStyle/>
          <a:p>
            <a:pPr algn="l">
              <a:lnSpc>
                <a:spcPts val="3000"/>
              </a:lnSpc>
            </a:pPr>
            <a:r>
              <a:rPr lang="en-US" sz="3000" b="1">
                <a:solidFill>
                  <a:srgbClr val="253861"/>
                </a:solidFill>
                <a:latin typeface="Oswald Bold"/>
                <a:ea typeface="Oswald Bold"/>
                <a:cs typeface="Oswald Bold"/>
                <a:sym typeface="Oswald Bold"/>
              </a:rPr>
              <a:t>Bijlage A - Gebouwcheck</a:t>
            </a:r>
          </a:p>
        </p:txBody>
      </p:sp>
      <p:sp>
        <p:nvSpPr>
          <p:cNvPr id="11" name="TextBox 11"/>
          <p:cNvSpPr txBox="1"/>
          <p:nvPr/>
        </p:nvSpPr>
        <p:spPr>
          <a:xfrm>
            <a:off x="486222" y="895753"/>
            <a:ext cx="5915275" cy="250189"/>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Jaarlijkse check vóór het hitteseizoen start</a:t>
            </a:r>
          </a:p>
        </p:txBody>
      </p:sp>
      <p:sp>
        <p:nvSpPr>
          <p:cNvPr id="12" name="TextBox 12"/>
          <p:cNvSpPr txBox="1"/>
          <p:nvPr/>
        </p:nvSpPr>
        <p:spPr>
          <a:xfrm>
            <a:off x="1179566" y="1372659"/>
            <a:ext cx="5757290" cy="381256"/>
          </a:xfrm>
          <a:prstGeom prst="rect">
            <a:avLst/>
          </a:prstGeom>
        </p:spPr>
        <p:txBody>
          <a:bodyPr lIns="0" tIns="0" rIns="0" bIns="0" rtlCol="0" anchor="t">
            <a:spAutoFit/>
          </a:bodyPr>
          <a:lstStyle/>
          <a:p>
            <a:pPr algn="l">
              <a:lnSpc>
                <a:spcPts val="1560"/>
              </a:lnSpc>
            </a:pPr>
            <a:r>
              <a:rPr lang="en-US" sz="1114">
                <a:solidFill>
                  <a:srgbClr val="253861"/>
                </a:solidFill>
                <a:latin typeface="Roboto"/>
                <a:ea typeface="Roboto"/>
                <a:cs typeface="Roboto"/>
                <a:sym typeface="Roboto"/>
              </a:rPr>
              <a:t>Dit is een verkleinde weergave van de checklist. Download het word-bestand via </a:t>
            </a:r>
            <a:r>
              <a:rPr lang="en-US" sz="1114" u="sng">
                <a:solidFill>
                  <a:srgbClr val="253861"/>
                </a:solidFill>
                <a:latin typeface="Roboto"/>
                <a:ea typeface="Roboto"/>
                <a:cs typeface="Roboto"/>
                <a:sym typeface="Roboto"/>
                <a:hlinkClick r:id="rId3" tooltip="https://www.expertisecentrumverduurzamingzorg.nl/kennisbank/werkplan-bij-hitte-voorbeeld/"/>
              </a:rPr>
              <a:t>www.expertisecentrumverduurzamingzorg.nl/kennisbank/werkplan-bij-hitte-voorbeeld/</a:t>
            </a:r>
          </a:p>
        </p:txBody>
      </p:sp>
      <p:sp>
        <p:nvSpPr>
          <p:cNvPr id="13" name="TextBox 13"/>
          <p:cNvSpPr txBox="1"/>
          <p:nvPr/>
        </p:nvSpPr>
        <p:spPr>
          <a:xfrm>
            <a:off x="2758602" y="10418020"/>
            <a:ext cx="1583678" cy="128736"/>
          </a:xfrm>
          <a:prstGeom prst="rect">
            <a:avLst/>
          </a:prstGeom>
        </p:spPr>
        <p:txBody>
          <a:bodyPr lIns="0" tIns="0" rIns="0" bIns="0" rtlCol="0" anchor="t">
            <a:spAutoFit/>
          </a:bodyPr>
          <a:lstStyle/>
          <a:p>
            <a:pPr algn="ctr">
              <a:lnSpc>
                <a:spcPts val="1088"/>
              </a:lnSpc>
            </a:pPr>
            <a:r>
              <a:rPr lang="en-US" sz="800" spc="72">
                <a:solidFill>
                  <a:srgbClr val="253861"/>
                </a:solidFill>
                <a:latin typeface="Oswald"/>
                <a:ea typeface="Oswald"/>
                <a:cs typeface="Oswald"/>
                <a:sym typeface="Oswald"/>
              </a:rPr>
              <a:t>Pagina 4 -  Bijlage A</a:t>
            </a:r>
          </a:p>
        </p:txBody>
      </p:sp>
      <p:sp>
        <p:nvSpPr>
          <p:cNvPr id="14" name="TextBox 14"/>
          <p:cNvSpPr txBox="1"/>
          <p:nvPr/>
        </p:nvSpPr>
        <p:spPr>
          <a:xfrm>
            <a:off x="1098000" y="3100531"/>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of 1 van deze factoren</a:t>
            </a:r>
          </a:p>
        </p:txBody>
      </p:sp>
      <p:sp>
        <p:nvSpPr>
          <p:cNvPr id="15" name="TextBox 15"/>
          <p:cNvSpPr txBox="1"/>
          <p:nvPr/>
        </p:nvSpPr>
        <p:spPr>
          <a:xfrm>
            <a:off x="3193200" y="3102150"/>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èn 1 van deze factoren</a:t>
            </a:r>
          </a:p>
        </p:txBody>
      </p:sp>
      <p:sp>
        <p:nvSpPr>
          <p:cNvPr id="16" name="TextBox 16"/>
          <p:cNvSpPr txBox="1"/>
          <p:nvPr/>
        </p:nvSpPr>
        <p:spPr>
          <a:xfrm>
            <a:off x="5490260" y="3102150"/>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of 1 van deze factoren</a:t>
            </a:r>
          </a:p>
        </p:txBody>
      </p:sp>
      <p:pic>
        <p:nvPicPr>
          <p:cNvPr id="18" name="Afbeelding 17">
            <a:extLst>
              <a:ext uri="{FF2B5EF4-FFF2-40B4-BE49-F238E27FC236}">
                <a16:creationId xmlns:a16="http://schemas.microsoft.com/office/drawing/2014/main" id="{873F8CA8-CAB3-D3FB-D2BE-88D192E15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22" y="1985461"/>
            <a:ext cx="6328912" cy="4407076"/>
          </a:xfrm>
          <a:prstGeom prst="rect">
            <a:avLst/>
          </a:prstGeom>
        </p:spPr>
      </p:pic>
      <p:pic>
        <p:nvPicPr>
          <p:cNvPr id="20" name="Afbeelding 19">
            <a:extLst>
              <a:ext uri="{FF2B5EF4-FFF2-40B4-BE49-F238E27FC236}">
                <a16:creationId xmlns:a16="http://schemas.microsoft.com/office/drawing/2014/main" id="{446CFB86-9BFA-A206-82C5-945AA9ADED69}"/>
              </a:ext>
            </a:extLst>
          </p:cNvPr>
          <p:cNvPicPr>
            <a:picLocks noChangeAspect="1"/>
          </p:cNvPicPr>
          <p:nvPr/>
        </p:nvPicPr>
        <p:blipFill>
          <a:blip r:embed="rId5">
            <a:extLst>
              <a:ext uri="{28A0092B-C50C-407E-A947-70E740481C1C}">
                <a14:useLocalDpi xmlns:a14="http://schemas.microsoft.com/office/drawing/2010/main" val="0"/>
              </a:ext>
            </a:extLst>
          </a:blip>
          <a:srcRect t="8009"/>
          <a:stretch>
            <a:fillRect/>
          </a:stretch>
        </p:blipFill>
        <p:spPr>
          <a:xfrm>
            <a:off x="501650" y="6392537"/>
            <a:ext cx="6328912" cy="38122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F0747-00BF-BA1E-13C6-A3BBBAB8E5D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B992838-8E5C-AF1A-B5BA-98441E3F712D}"/>
              </a:ext>
            </a:extLst>
          </p:cNvPr>
          <p:cNvGrpSpPr/>
          <p:nvPr/>
        </p:nvGrpSpPr>
        <p:grpSpPr>
          <a:xfrm>
            <a:off x="470269" y="1298342"/>
            <a:ext cx="6660028" cy="535724"/>
            <a:chOff x="0" y="0"/>
            <a:chExt cx="2386804" cy="191991"/>
          </a:xfrm>
        </p:grpSpPr>
        <p:sp>
          <p:nvSpPr>
            <p:cNvPr id="3" name="Freeform 3">
              <a:extLst>
                <a:ext uri="{FF2B5EF4-FFF2-40B4-BE49-F238E27FC236}">
                  <a16:creationId xmlns:a16="http://schemas.microsoft.com/office/drawing/2014/main" id="{D213C6CB-3BC9-D44C-A317-548F4F259FE8}"/>
                </a:ext>
              </a:extLst>
            </p:cNvPr>
            <p:cNvSpPr/>
            <p:nvPr/>
          </p:nvSpPr>
          <p:spPr>
            <a:xfrm>
              <a:off x="0" y="0"/>
              <a:ext cx="2386804" cy="191991"/>
            </a:xfrm>
            <a:custGeom>
              <a:avLst/>
              <a:gdLst/>
              <a:ahLst/>
              <a:cxnLst/>
              <a:rect l="l" t="t" r="r" b="b"/>
              <a:pathLst>
                <a:path w="2386804" h="191991">
                  <a:moveTo>
                    <a:pt x="6975" y="0"/>
                  </a:moveTo>
                  <a:lnTo>
                    <a:pt x="2379829" y="0"/>
                  </a:lnTo>
                  <a:cubicBezTo>
                    <a:pt x="2381679" y="0"/>
                    <a:pt x="2383453" y="735"/>
                    <a:pt x="2384761" y="2043"/>
                  </a:cubicBezTo>
                  <a:cubicBezTo>
                    <a:pt x="2386069" y="3351"/>
                    <a:pt x="2386804" y="5125"/>
                    <a:pt x="2386804" y="6975"/>
                  </a:cubicBezTo>
                  <a:lnTo>
                    <a:pt x="2386804" y="185017"/>
                  </a:lnTo>
                  <a:cubicBezTo>
                    <a:pt x="2386804" y="188869"/>
                    <a:pt x="2383681" y="191991"/>
                    <a:pt x="2379829" y="191991"/>
                  </a:cubicBezTo>
                  <a:lnTo>
                    <a:pt x="6975" y="191991"/>
                  </a:lnTo>
                  <a:cubicBezTo>
                    <a:pt x="3123" y="191991"/>
                    <a:pt x="0" y="188869"/>
                    <a:pt x="0" y="185017"/>
                  </a:cubicBezTo>
                  <a:lnTo>
                    <a:pt x="0" y="6975"/>
                  </a:lnTo>
                  <a:cubicBezTo>
                    <a:pt x="0" y="3123"/>
                    <a:pt x="3123" y="0"/>
                    <a:pt x="6975" y="0"/>
                  </a:cubicBezTo>
                  <a:close/>
                </a:path>
              </a:pathLst>
            </a:custGeom>
            <a:solidFill>
              <a:srgbClr val="39A9DC">
                <a:alpha val="9804"/>
              </a:srgbClr>
            </a:solidFill>
            <a:ln w="9525" cap="sq">
              <a:solidFill>
                <a:srgbClr val="D9D9D9">
                  <a:alpha val="9804"/>
                </a:srgbClr>
              </a:solidFill>
              <a:prstDash val="solid"/>
              <a:miter/>
            </a:ln>
          </p:spPr>
          <p:txBody>
            <a:bodyPr/>
            <a:lstStyle/>
            <a:p>
              <a:endParaRPr lang="nl-NL"/>
            </a:p>
          </p:txBody>
        </p:sp>
        <p:sp>
          <p:nvSpPr>
            <p:cNvPr id="4" name="TextBox 4">
              <a:extLst>
                <a:ext uri="{FF2B5EF4-FFF2-40B4-BE49-F238E27FC236}">
                  <a16:creationId xmlns:a16="http://schemas.microsoft.com/office/drawing/2014/main" id="{538CED70-6518-1282-776D-70480B5A59CD}"/>
                </a:ext>
              </a:extLst>
            </p:cNvPr>
            <p:cNvSpPr txBox="1"/>
            <p:nvPr/>
          </p:nvSpPr>
          <p:spPr>
            <a:xfrm>
              <a:off x="0" y="-38100"/>
              <a:ext cx="2386804" cy="230091"/>
            </a:xfrm>
            <a:prstGeom prst="rect">
              <a:avLst/>
            </a:prstGeom>
          </p:spPr>
          <p:txBody>
            <a:bodyPr lIns="50800" tIns="50800" rIns="50800" bIns="50800" rtlCol="0" anchor="ctr"/>
            <a:lstStyle/>
            <a:p>
              <a:pPr algn="ctr">
                <a:lnSpc>
                  <a:spcPts val="1960"/>
                </a:lnSpc>
              </a:pPr>
              <a:endParaRPr/>
            </a:p>
          </p:txBody>
        </p:sp>
      </p:grpSp>
      <p:sp>
        <p:nvSpPr>
          <p:cNvPr id="5" name="Freeform 5">
            <a:extLst>
              <a:ext uri="{FF2B5EF4-FFF2-40B4-BE49-F238E27FC236}">
                <a16:creationId xmlns:a16="http://schemas.microsoft.com/office/drawing/2014/main" id="{39CA535A-0AE6-FFD0-5AD3-66C119E3E56A}"/>
              </a:ext>
            </a:extLst>
          </p:cNvPr>
          <p:cNvSpPr/>
          <p:nvPr/>
        </p:nvSpPr>
        <p:spPr>
          <a:xfrm>
            <a:off x="785269" y="1322050"/>
            <a:ext cx="311728" cy="431865"/>
          </a:xfrm>
          <a:custGeom>
            <a:avLst/>
            <a:gdLst/>
            <a:ahLst/>
            <a:cxnLst/>
            <a:rect l="l" t="t" r="r" b="b"/>
            <a:pathLst>
              <a:path w="311728" h="431865">
                <a:moveTo>
                  <a:pt x="0" y="0"/>
                </a:moveTo>
                <a:lnTo>
                  <a:pt x="311728" y="0"/>
                </a:lnTo>
                <a:lnTo>
                  <a:pt x="311728" y="431865"/>
                </a:lnTo>
                <a:lnTo>
                  <a:pt x="0" y="43186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nl-NL"/>
          </a:p>
        </p:txBody>
      </p:sp>
      <p:sp>
        <p:nvSpPr>
          <p:cNvPr id="6" name="AutoShape 6">
            <a:extLst>
              <a:ext uri="{FF2B5EF4-FFF2-40B4-BE49-F238E27FC236}">
                <a16:creationId xmlns:a16="http://schemas.microsoft.com/office/drawing/2014/main" id="{1180495F-2FEF-0610-7097-3F6F60D8793B}"/>
              </a:ext>
            </a:extLst>
          </p:cNvPr>
          <p:cNvSpPr/>
          <p:nvPr/>
        </p:nvSpPr>
        <p:spPr>
          <a:xfrm>
            <a:off x="374762" y="10479678"/>
            <a:ext cx="2383839"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7" name="AutoShape 7">
            <a:extLst>
              <a:ext uri="{FF2B5EF4-FFF2-40B4-BE49-F238E27FC236}">
                <a16:creationId xmlns:a16="http://schemas.microsoft.com/office/drawing/2014/main" id="{5960EF88-FA12-D8A5-7983-E7CA24F02FEB}"/>
              </a:ext>
            </a:extLst>
          </p:cNvPr>
          <p:cNvSpPr/>
          <p:nvPr/>
        </p:nvSpPr>
        <p:spPr>
          <a:xfrm flipV="1">
            <a:off x="4342280" y="10479678"/>
            <a:ext cx="2545764"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10" name="TextBox 10">
            <a:extLst>
              <a:ext uri="{FF2B5EF4-FFF2-40B4-BE49-F238E27FC236}">
                <a16:creationId xmlns:a16="http://schemas.microsoft.com/office/drawing/2014/main" id="{26D9AE3C-782A-A351-F35C-38B0D5501782}"/>
              </a:ext>
            </a:extLst>
          </p:cNvPr>
          <p:cNvSpPr txBox="1"/>
          <p:nvPr/>
        </p:nvSpPr>
        <p:spPr>
          <a:xfrm>
            <a:off x="486222" y="369235"/>
            <a:ext cx="6628122" cy="409575"/>
          </a:xfrm>
          <a:prstGeom prst="rect">
            <a:avLst/>
          </a:prstGeom>
        </p:spPr>
        <p:txBody>
          <a:bodyPr lIns="0" tIns="0" rIns="0" bIns="0" rtlCol="0" anchor="t">
            <a:spAutoFit/>
          </a:bodyPr>
          <a:lstStyle/>
          <a:p>
            <a:pPr algn="l">
              <a:lnSpc>
                <a:spcPts val="3000"/>
              </a:lnSpc>
            </a:pPr>
            <a:r>
              <a:rPr lang="en-US" sz="3000" b="1">
                <a:solidFill>
                  <a:srgbClr val="253861"/>
                </a:solidFill>
                <a:latin typeface="Oswald Bold"/>
                <a:ea typeface="Oswald Bold"/>
                <a:cs typeface="Oswald Bold"/>
                <a:sym typeface="Oswald Bold"/>
              </a:rPr>
              <a:t>Bijlage A - Gebouwcheck</a:t>
            </a:r>
          </a:p>
        </p:txBody>
      </p:sp>
      <p:sp>
        <p:nvSpPr>
          <p:cNvPr id="11" name="TextBox 11">
            <a:extLst>
              <a:ext uri="{FF2B5EF4-FFF2-40B4-BE49-F238E27FC236}">
                <a16:creationId xmlns:a16="http://schemas.microsoft.com/office/drawing/2014/main" id="{4012D7BD-D690-75F5-68F1-AA876FBFF27A}"/>
              </a:ext>
            </a:extLst>
          </p:cNvPr>
          <p:cNvSpPr txBox="1"/>
          <p:nvPr/>
        </p:nvSpPr>
        <p:spPr>
          <a:xfrm>
            <a:off x="486222" y="895753"/>
            <a:ext cx="5915275" cy="250189"/>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Jaarlijkse check vóór het hitteseizoen start</a:t>
            </a:r>
          </a:p>
        </p:txBody>
      </p:sp>
      <p:sp>
        <p:nvSpPr>
          <p:cNvPr id="12" name="TextBox 12">
            <a:extLst>
              <a:ext uri="{FF2B5EF4-FFF2-40B4-BE49-F238E27FC236}">
                <a16:creationId xmlns:a16="http://schemas.microsoft.com/office/drawing/2014/main" id="{26387FE6-3292-39BF-D4E6-85B0BADFDF41}"/>
              </a:ext>
            </a:extLst>
          </p:cNvPr>
          <p:cNvSpPr txBox="1"/>
          <p:nvPr/>
        </p:nvSpPr>
        <p:spPr>
          <a:xfrm>
            <a:off x="1179566" y="1372659"/>
            <a:ext cx="5757290" cy="381256"/>
          </a:xfrm>
          <a:prstGeom prst="rect">
            <a:avLst/>
          </a:prstGeom>
        </p:spPr>
        <p:txBody>
          <a:bodyPr lIns="0" tIns="0" rIns="0" bIns="0" rtlCol="0" anchor="t">
            <a:spAutoFit/>
          </a:bodyPr>
          <a:lstStyle/>
          <a:p>
            <a:pPr algn="l">
              <a:lnSpc>
                <a:spcPts val="1560"/>
              </a:lnSpc>
            </a:pPr>
            <a:r>
              <a:rPr lang="en-US" sz="1114">
                <a:solidFill>
                  <a:srgbClr val="253861"/>
                </a:solidFill>
                <a:latin typeface="Roboto"/>
                <a:ea typeface="Roboto"/>
                <a:cs typeface="Roboto"/>
                <a:sym typeface="Roboto"/>
              </a:rPr>
              <a:t>Dit is een verkleinde weergave van de checklist. Download het word-bestand via </a:t>
            </a:r>
            <a:r>
              <a:rPr lang="en-US" sz="1114" u="sng">
                <a:solidFill>
                  <a:srgbClr val="253861"/>
                </a:solidFill>
                <a:latin typeface="Roboto"/>
                <a:ea typeface="Roboto"/>
                <a:cs typeface="Roboto"/>
                <a:sym typeface="Roboto"/>
                <a:hlinkClick r:id="rId3" tooltip="https://www.expertisecentrumverduurzamingzorg.nl/kennisbank/werkplan-bij-hitte-voorbeeld/"/>
              </a:rPr>
              <a:t>www.expertisecentrumverduurzamingzorg.nl/kennisbank/werkplan-bij-hitte-voorbeeld/</a:t>
            </a:r>
          </a:p>
        </p:txBody>
      </p:sp>
      <p:sp>
        <p:nvSpPr>
          <p:cNvPr id="13" name="TextBox 13">
            <a:extLst>
              <a:ext uri="{FF2B5EF4-FFF2-40B4-BE49-F238E27FC236}">
                <a16:creationId xmlns:a16="http://schemas.microsoft.com/office/drawing/2014/main" id="{6C7F9228-07AF-16F4-4436-8FBEAFEA8B79}"/>
              </a:ext>
            </a:extLst>
          </p:cNvPr>
          <p:cNvSpPr txBox="1"/>
          <p:nvPr/>
        </p:nvSpPr>
        <p:spPr>
          <a:xfrm>
            <a:off x="2758602" y="10418020"/>
            <a:ext cx="1583678" cy="128736"/>
          </a:xfrm>
          <a:prstGeom prst="rect">
            <a:avLst/>
          </a:prstGeom>
        </p:spPr>
        <p:txBody>
          <a:bodyPr lIns="0" tIns="0" rIns="0" bIns="0" rtlCol="0" anchor="t">
            <a:spAutoFit/>
          </a:bodyPr>
          <a:lstStyle/>
          <a:p>
            <a:pPr algn="ctr">
              <a:lnSpc>
                <a:spcPts val="1088"/>
              </a:lnSpc>
            </a:pPr>
            <a:r>
              <a:rPr lang="en-US" sz="800" spc="72">
                <a:solidFill>
                  <a:srgbClr val="253861"/>
                </a:solidFill>
                <a:latin typeface="Oswald"/>
                <a:ea typeface="Oswald"/>
                <a:cs typeface="Oswald"/>
                <a:sym typeface="Oswald"/>
              </a:rPr>
              <a:t>Pagina 5 -  Bijlage A</a:t>
            </a:r>
          </a:p>
        </p:txBody>
      </p:sp>
      <p:sp>
        <p:nvSpPr>
          <p:cNvPr id="14" name="TextBox 14">
            <a:extLst>
              <a:ext uri="{FF2B5EF4-FFF2-40B4-BE49-F238E27FC236}">
                <a16:creationId xmlns:a16="http://schemas.microsoft.com/office/drawing/2014/main" id="{26775AEA-3777-B63D-8F94-342DCE3C42F3}"/>
              </a:ext>
            </a:extLst>
          </p:cNvPr>
          <p:cNvSpPr txBox="1"/>
          <p:nvPr/>
        </p:nvSpPr>
        <p:spPr>
          <a:xfrm>
            <a:off x="1098000" y="3100531"/>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of 1 van deze factoren</a:t>
            </a:r>
          </a:p>
        </p:txBody>
      </p:sp>
      <p:sp>
        <p:nvSpPr>
          <p:cNvPr id="15" name="TextBox 15">
            <a:extLst>
              <a:ext uri="{FF2B5EF4-FFF2-40B4-BE49-F238E27FC236}">
                <a16:creationId xmlns:a16="http://schemas.microsoft.com/office/drawing/2014/main" id="{C852CBA6-E8F0-0C7B-F006-FB4917BBA58A}"/>
              </a:ext>
            </a:extLst>
          </p:cNvPr>
          <p:cNvSpPr txBox="1"/>
          <p:nvPr/>
        </p:nvSpPr>
        <p:spPr>
          <a:xfrm>
            <a:off x="3193200" y="3102150"/>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èn 1 van deze factoren</a:t>
            </a:r>
          </a:p>
        </p:txBody>
      </p:sp>
      <p:sp>
        <p:nvSpPr>
          <p:cNvPr id="16" name="TextBox 16">
            <a:extLst>
              <a:ext uri="{FF2B5EF4-FFF2-40B4-BE49-F238E27FC236}">
                <a16:creationId xmlns:a16="http://schemas.microsoft.com/office/drawing/2014/main" id="{3AA40AA9-99E8-D554-81E6-5A0A17D406B4}"/>
              </a:ext>
            </a:extLst>
          </p:cNvPr>
          <p:cNvSpPr txBox="1"/>
          <p:nvPr/>
        </p:nvSpPr>
        <p:spPr>
          <a:xfrm>
            <a:off x="5490260" y="3102150"/>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of 1 van deze factoren</a:t>
            </a:r>
          </a:p>
        </p:txBody>
      </p:sp>
      <p:pic>
        <p:nvPicPr>
          <p:cNvPr id="18" name="Afbeelding 17">
            <a:extLst>
              <a:ext uri="{FF2B5EF4-FFF2-40B4-BE49-F238E27FC236}">
                <a16:creationId xmlns:a16="http://schemas.microsoft.com/office/drawing/2014/main" id="{80CB3599-ADAC-042D-187E-DAD25CE63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92" y="2070100"/>
            <a:ext cx="6516045" cy="4230277"/>
          </a:xfrm>
          <a:prstGeom prst="rect">
            <a:avLst/>
          </a:prstGeom>
        </p:spPr>
      </p:pic>
      <p:pic>
        <p:nvPicPr>
          <p:cNvPr id="20" name="Afbeelding 19">
            <a:extLst>
              <a:ext uri="{FF2B5EF4-FFF2-40B4-BE49-F238E27FC236}">
                <a16:creationId xmlns:a16="http://schemas.microsoft.com/office/drawing/2014/main" id="{78A5DE07-5862-EACD-11A2-06DB0CE391E3}"/>
              </a:ext>
            </a:extLst>
          </p:cNvPr>
          <p:cNvPicPr>
            <a:picLocks noChangeAspect="1"/>
          </p:cNvPicPr>
          <p:nvPr/>
        </p:nvPicPr>
        <p:blipFill>
          <a:blip r:embed="rId5">
            <a:extLst>
              <a:ext uri="{28A0092B-C50C-407E-A947-70E740481C1C}">
                <a14:useLocalDpi xmlns:a14="http://schemas.microsoft.com/office/drawing/2010/main" val="0"/>
              </a:ext>
            </a:extLst>
          </a:blip>
          <a:srcRect t="7880"/>
          <a:stretch>
            <a:fillRect/>
          </a:stretch>
        </p:blipFill>
        <p:spPr>
          <a:xfrm>
            <a:off x="539688" y="6321560"/>
            <a:ext cx="6477123" cy="3793237"/>
          </a:xfrm>
          <a:prstGeom prst="rect">
            <a:avLst/>
          </a:prstGeom>
        </p:spPr>
      </p:pic>
    </p:spTree>
    <p:extLst>
      <p:ext uri="{BB962C8B-B14F-4D97-AF65-F5344CB8AC3E}">
        <p14:creationId xmlns:p14="http://schemas.microsoft.com/office/powerpoint/2010/main" val="325167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FCC5F-A890-1078-3219-7C089A63C16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B1F8FA4-3816-17CC-6612-D545864FCEB4}"/>
              </a:ext>
            </a:extLst>
          </p:cNvPr>
          <p:cNvGrpSpPr/>
          <p:nvPr/>
        </p:nvGrpSpPr>
        <p:grpSpPr>
          <a:xfrm>
            <a:off x="470269" y="1298342"/>
            <a:ext cx="6660028" cy="535724"/>
            <a:chOff x="0" y="0"/>
            <a:chExt cx="2386804" cy="191991"/>
          </a:xfrm>
        </p:grpSpPr>
        <p:sp>
          <p:nvSpPr>
            <p:cNvPr id="3" name="Freeform 3">
              <a:extLst>
                <a:ext uri="{FF2B5EF4-FFF2-40B4-BE49-F238E27FC236}">
                  <a16:creationId xmlns:a16="http://schemas.microsoft.com/office/drawing/2014/main" id="{7854B893-F405-810F-907E-F7E4BF6C36F8}"/>
                </a:ext>
              </a:extLst>
            </p:cNvPr>
            <p:cNvSpPr/>
            <p:nvPr/>
          </p:nvSpPr>
          <p:spPr>
            <a:xfrm>
              <a:off x="0" y="0"/>
              <a:ext cx="2386804" cy="191991"/>
            </a:xfrm>
            <a:custGeom>
              <a:avLst/>
              <a:gdLst/>
              <a:ahLst/>
              <a:cxnLst/>
              <a:rect l="l" t="t" r="r" b="b"/>
              <a:pathLst>
                <a:path w="2386804" h="191991">
                  <a:moveTo>
                    <a:pt x="6975" y="0"/>
                  </a:moveTo>
                  <a:lnTo>
                    <a:pt x="2379829" y="0"/>
                  </a:lnTo>
                  <a:cubicBezTo>
                    <a:pt x="2381679" y="0"/>
                    <a:pt x="2383453" y="735"/>
                    <a:pt x="2384761" y="2043"/>
                  </a:cubicBezTo>
                  <a:cubicBezTo>
                    <a:pt x="2386069" y="3351"/>
                    <a:pt x="2386804" y="5125"/>
                    <a:pt x="2386804" y="6975"/>
                  </a:cubicBezTo>
                  <a:lnTo>
                    <a:pt x="2386804" y="185017"/>
                  </a:lnTo>
                  <a:cubicBezTo>
                    <a:pt x="2386804" y="188869"/>
                    <a:pt x="2383681" y="191991"/>
                    <a:pt x="2379829" y="191991"/>
                  </a:cubicBezTo>
                  <a:lnTo>
                    <a:pt x="6975" y="191991"/>
                  </a:lnTo>
                  <a:cubicBezTo>
                    <a:pt x="3123" y="191991"/>
                    <a:pt x="0" y="188869"/>
                    <a:pt x="0" y="185017"/>
                  </a:cubicBezTo>
                  <a:lnTo>
                    <a:pt x="0" y="6975"/>
                  </a:lnTo>
                  <a:cubicBezTo>
                    <a:pt x="0" y="3123"/>
                    <a:pt x="3123" y="0"/>
                    <a:pt x="6975" y="0"/>
                  </a:cubicBezTo>
                  <a:close/>
                </a:path>
              </a:pathLst>
            </a:custGeom>
            <a:solidFill>
              <a:srgbClr val="39A9DC">
                <a:alpha val="9804"/>
              </a:srgbClr>
            </a:solidFill>
            <a:ln w="9525" cap="sq">
              <a:solidFill>
                <a:srgbClr val="D9D9D9">
                  <a:alpha val="9804"/>
                </a:srgbClr>
              </a:solidFill>
              <a:prstDash val="solid"/>
              <a:miter/>
            </a:ln>
          </p:spPr>
          <p:txBody>
            <a:bodyPr/>
            <a:lstStyle/>
            <a:p>
              <a:endParaRPr lang="nl-NL"/>
            </a:p>
          </p:txBody>
        </p:sp>
        <p:sp>
          <p:nvSpPr>
            <p:cNvPr id="4" name="TextBox 4">
              <a:extLst>
                <a:ext uri="{FF2B5EF4-FFF2-40B4-BE49-F238E27FC236}">
                  <a16:creationId xmlns:a16="http://schemas.microsoft.com/office/drawing/2014/main" id="{B1109FEB-5F11-8A06-EA54-8F599A9919DD}"/>
                </a:ext>
              </a:extLst>
            </p:cNvPr>
            <p:cNvSpPr txBox="1"/>
            <p:nvPr/>
          </p:nvSpPr>
          <p:spPr>
            <a:xfrm>
              <a:off x="0" y="-38100"/>
              <a:ext cx="2386804" cy="230091"/>
            </a:xfrm>
            <a:prstGeom prst="rect">
              <a:avLst/>
            </a:prstGeom>
          </p:spPr>
          <p:txBody>
            <a:bodyPr lIns="50800" tIns="50800" rIns="50800" bIns="50800" rtlCol="0" anchor="ctr"/>
            <a:lstStyle/>
            <a:p>
              <a:pPr algn="ctr">
                <a:lnSpc>
                  <a:spcPts val="1960"/>
                </a:lnSpc>
              </a:pPr>
              <a:endParaRPr/>
            </a:p>
          </p:txBody>
        </p:sp>
      </p:grpSp>
      <p:sp>
        <p:nvSpPr>
          <p:cNvPr id="5" name="Freeform 5">
            <a:extLst>
              <a:ext uri="{FF2B5EF4-FFF2-40B4-BE49-F238E27FC236}">
                <a16:creationId xmlns:a16="http://schemas.microsoft.com/office/drawing/2014/main" id="{4A72061C-52AC-F3F6-E953-FE3822FAB4BF}"/>
              </a:ext>
            </a:extLst>
          </p:cNvPr>
          <p:cNvSpPr/>
          <p:nvPr/>
        </p:nvSpPr>
        <p:spPr>
          <a:xfrm>
            <a:off x="785269" y="1322050"/>
            <a:ext cx="311728" cy="431865"/>
          </a:xfrm>
          <a:custGeom>
            <a:avLst/>
            <a:gdLst/>
            <a:ahLst/>
            <a:cxnLst/>
            <a:rect l="l" t="t" r="r" b="b"/>
            <a:pathLst>
              <a:path w="311728" h="431865">
                <a:moveTo>
                  <a:pt x="0" y="0"/>
                </a:moveTo>
                <a:lnTo>
                  <a:pt x="311728" y="0"/>
                </a:lnTo>
                <a:lnTo>
                  <a:pt x="311728" y="431865"/>
                </a:lnTo>
                <a:lnTo>
                  <a:pt x="0" y="43186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nl-NL"/>
          </a:p>
        </p:txBody>
      </p:sp>
      <p:sp>
        <p:nvSpPr>
          <p:cNvPr id="6" name="AutoShape 6">
            <a:extLst>
              <a:ext uri="{FF2B5EF4-FFF2-40B4-BE49-F238E27FC236}">
                <a16:creationId xmlns:a16="http://schemas.microsoft.com/office/drawing/2014/main" id="{C7B15C2D-BEF7-5703-6C40-B06959FF0D44}"/>
              </a:ext>
            </a:extLst>
          </p:cNvPr>
          <p:cNvSpPr/>
          <p:nvPr/>
        </p:nvSpPr>
        <p:spPr>
          <a:xfrm>
            <a:off x="374762" y="10479678"/>
            <a:ext cx="2383839"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7" name="AutoShape 7">
            <a:extLst>
              <a:ext uri="{FF2B5EF4-FFF2-40B4-BE49-F238E27FC236}">
                <a16:creationId xmlns:a16="http://schemas.microsoft.com/office/drawing/2014/main" id="{AEDCA45F-3884-C78D-20E8-996ACDF5FBD5}"/>
              </a:ext>
            </a:extLst>
          </p:cNvPr>
          <p:cNvSpPr/>
          <p:nvPr/>
        </p:nvSpPr>
        <p:spPr>
          <a:xfrm flipV="1">
            <a:off x="4342280" y="10479678"/>
            <a:ext cx="2545764"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10" name="TextBox 10">
            <a:extLst>
              <a:ext uri="{FF2B5EF4-FFF2-40B4-BE49-F238E27FC236}">
                <a16:creationId xmlns:a16="http://schemas.microsoft.com/office/drawing/2014/main" id="{D57F7BC3-28AD-BC2C-CC45-5839B510072D}"/>
              </a:ext>
            </a:extLst>
          </p:cNvPr>
          <p:cNvSpPr txBox="1"/>
          <p:nvPr/>
        </p:nvSpPr>
        <p:spPr>
          <a:xfrm>
            <a:off x="486222" y="369235"/>
            <a:ext cx="6628122" cy="409575"/>
          </a:xfrm>
          <a:prstGeom prst="rect">
            <a:avLst/>
          </a:prstGeom>
        </p:spPr>
        <p:txBody>
          <a:bodyPr lIns="0" tIns="0" rIns="0" bIns="0" rtlCol="0" anchor="t">
            <a:spAutoFit/>
          </a:bodyPr>
          <a:lstStyle/>
          <a:p>
            <a:pPr algn="l">
              <a:lnSpc>
                <a:spcPts val="3000"/>
              </a:lnSpc>
            </a:pPr>
            <a:r>
              <a:rPr lang="en-US" sz="3000" b="1">
                <a:solidFill>
                  <a:srgbClr val="253861"/>
                </a:solidFill>
                <a:latin typeface="Oswald Bold"/>
                <a:ea typeface="Oswald Bold"/>
                <a:cs typeface="Oswald Bold"/>
                <a:sym typeface="Oswald Bold"/>
              </a:rPr>
              <a:t>Bijlage A - Gebouwcheck</a:t>
            </a:r>
          </a:p>
        </p:txBody>
      </p:sp>
      <p:sp>
        <p:nvSpPr>
          <p:cNvPr id="11" name="TextBox 11">
            <a:extLst>
              <a:ext uri="{FF2B5EF4-FFF2-40B4-BE49-F238E27FC236}">
                <a16:creationId xmlns:a16="http://schemas.microsoft.com/office/drawing/2014/main" id="{DEA9AE28-8481-DFD6-0227-C171B4C5A9EB}"/>
              </a:ext>
            </a:extLst>
          </p:cNvPr>
          <p:cNvSpPr txBox="1"/>
          <p:nvPr/>
        </p:nvSpPr>
        <p:spPr>
          <a:xfrm>
            <a:off x="486222" y="895753"/>
            <a:ext cx="5915275" cy="250189"/>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Jaarlijkse check vóór het hitteseizoen start</a:t>
            </a:r>
          </a:p>
        </p:txBody>
      </p:sp>
      <p:sp>
        <p:nvSpPr>
          <p:cNvPr id="12" name="TextBox 12">
            <a:extLst>
              <a:ext uri="{FF2B5EF4-FFF2-40B4-BE49-F238E27FC236}">
                <a16:creationId xmlns:a16="http://schemas.microsoft.com/office/drawing/2014/main" id="{F4E704D4-C5A1-8700-DB62-92FCFB0AC503}"/>
              </a:ext>
            </a:extLst>
          </p:cNvPr>
          <p:cNvSpPr txBox="1"/>
          <p:nvPr/>
        </p:nvSpPr>
        <p:spPr>
          <a:xfrm>
            <a:off x="1179566" y="1372659"/>
            <a:ext cx="5757290" cy="381256"/>
          </a:xfrm>
          <a:prstGeom prst="rect">
            <a:avLst/>
          </a:prstGeom>
        </p:spPr>
        <p:txBody>
          <a:bodyPr lIns="0" tIns="0" rIns="0" bIns="0" rtlCol="0" anchor="t">
            <a:spAutoFit/>
          </a:bodyPr>
          <a:lstStyle/>
          <a:p>
            <a:pPr algn="l">
              <a:lnSpc>
                <a:spcPts val="1560"/>
              </a:lnSpc>
            </a:pPr>
            <a:r>
              <a:rPr lang="en-US" sz="1114">
                <a:solidFill>
                  <a:srgbClr val="253861"/>
                </a:solidFill>
                <a:latin typeface="Roboto"/>
                <a:ea typeface="Roboto"/>
                <a:cs typeface="Roboto"/>
                <a:sym typeface="Roboto"/>
              </a:rPr>
              <a:t>Dit is een verkleinde weergave van de checklist. Download het word-bestand via </a:t>
            </a:r>
            <a:r>
              <a:rPr lang="en-US" sz="1114" u="sng">
                <a:solidFill>
                  <a:srgbClr val="253861"/>
                </a:solidFill>
                <a:latin typeface="Roboto"/>
                <a:ea typeface="Roboto"/>
                <a:cs typeface="Roboto"/>
                <a:sym typeface="Roboto"/>
                <a:hlinkClick r:id="rId3" tooltip="https://www.expertisecentrumverduurzamingzorg.nl/kennisbank/werkplan-bij-hitte-voorbeeld/"/>
              </a:rPr>
              <a:t>www.expertisecentrumverduurzamingzorg.nl/kennisbank/werkplan-bij-hitte-voorbeeld/</a:t>
            </a:r>
          </a:p>
        </p:txBody>
      </p:sp>
      <p:sp>
        <p:nvSpPr>
          <p:cNvPr id="13" name="TextBox 13">
            <a:extLst>
              <a:ext uri="{FF2B5EF4-FFF2-40B4-BE49-F238E27FC236}">
                <a16:creationId xmlns:a16="http://schemas.microsoft.com/office/drawing/2014/main" id="{937F75CE-073B-0288-0F50-D42FC9905A68}"/>
              </a:ext>
            </a:extLst>
          </p:cNvPr>
          <p:cNvSpPr txBox="1"/>
          <p:nvPr/>
        </p:nvSpPr>
        <p:spPr>
          <a:xfrm>
            <a:off x="2758602" y="10418020"/>
            <a:ext cx="1583678" cy="128736"/>
          </a:xfrm>
          <a:prstGeom prst="rect">
            <a:avLst/>
          </a:prstGeom>
        </p:spPr>
        <p:txBody>
          <a:bodyPr lIns="0" tIns="0" rIns="0" bIns="0" rtlCol="0" anchor="t">
            <a:spAutoFit/>
          </a:bodyPr>
          <a:lstStyle/>
          <a:p>
            <a:pPr algn="ctr">
              <a:lnSpc>
                <a:spcPts val="1088"/>
              </a:lnSpc>
            </a:pPr>
            <a:r>
              <a:rPr lang="en-US" sz="800" spc="72">
                <a:solidFill>
                  <a:srgbClr val="253861"/>
                </a:solidFill>
                <a:latin typeface="Oswald"/>
                <a:ea typeface="Oswald"/>
                <a:cs typeface="Oswald"/>
                <a:sym typeface="Oswald"/>
              </a:rPr>
              <a:t>Pagina 6 -  Bijlage A</a:t>
            </a:r>
          </a:p>
        </p:txBody>
      </p:sp>
      <p:sp>
        <p:nvSpPr>
          <p:cNvPr id="14" name="TextBox 14">
            <a:extLst>
              <a:ext uri="{FF2B5EF4-FFF2-40B4-BE49-F238E27FC236}">
                <a16:creationId xmlns:a16="http://schemas.microsoft.com/office/drawing/2014/main" id="{CC4BA574-D05B-9C4C-FB2E-68C4B126F7C9}"/>
              </a:ext>
            </a:extLst>
          </p:cNvPr>
          <p:cNvSpPr txBox="1"/>
          <p:nvPr/>
        </p:nvSpPr>
        <p:spPr>
          <a:xfrm>
            <a:off x="1098000" y="3100531"/>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of 1 van deze factoren</a:t>
            </a:r>
          </a:p>
        </p:txBody>
      </p:sp>
      <p:sp>
        <p:nvSpPr>
          <p:cNvPr id="15" name="TextBox 15">
            <a:extLst>
              <a:ext uri="{FF2B5EF4-FFF2-40B4-BE49-F238E27FC236}">
                <a16:creationId xmlns:a16="http://schemas.microsoft.com/office/drawing/2014/main" id="{9591F929-1ACD-869E-3915-4395E04BCDE5}"/>
              </a:ext>
            </a:extLst>
          </p:cNvPr>
          <p:cNvSpPr txBox="1"/>
          <p:nvPr/>
        </p:nvSpPr>
        <p:spPr>
          <a:xfrm>
            <a:off x="3193200" y="3102150"/>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èn 1 van deze factoren</a:t>
            </a:r>
          </a:p>
        </p:txBody>
      </p:sp>
      <p:sp>
        <p:nvSpPr>
          <p:cNvPr id="16" name="TextBox 16">
            <a:extLst>
              <a:ext uri="{FF2B5EF4-FFF2-40B4-BE49-F238E27FC236}">
                <a16:creationId xmlns:a16="http://schemas.microsoft.com/office/drawing/2014/main" id="{F851DFF9-50BF-6EF0-817C-73C04AA361EF}"/>
              </a:ext>
            </a:extLst>
          </p:cNvPr>
          <p:cNvSpPr txBox="1"/>
          <p:nvPr/>
        </p:nvSpPr>
        <p:spPr>
          <a:xfrm>
            <a:off x="5490260" y="3102150"/>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of 1 van deze factoren</a:t>
            </a:r>
          </a:p>
        </p:txBody>
      </p:sp>
      <p:pic>
        <p:nvPicPr>
          <p:cNvPr id="18" name="Afbeelding 17">
            <a:extLst>
              <a:ext uri="{FF2B5EF4-FFF2-40B4-BE49-F238E27FC236}">
                <a16:creationId xmlns:a16="http://schemas.microsoft.com/office/drawing/2014/main" id="{40F710BC-4818-5DD9-4D0D-21829DDC3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69" y="1982066"/>
            <a:ext cx="6279781" cy="4251200"/>
          </a:xfrm>
          <a:prstGeom prst="rect">
            <a:avLst/>
          </a:prstGeom>
        </p:spPr>
      </p:pic>
      <p:pic>
        <p:nvPicPr>
          <p:cNvPr id="22" name="Afbeelding 21">
            <a:extLst>
              <a:ext uri="{FF2B5EF4-FFF2-40B4-BE49-F238E27FC236}">
                <a16:creationId xmlns:a16="http://schemas.microsoft.com/office/drawing/2014/main" id="{560992DC-D6DC-F2CD-F4E0-F04A0C56AF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22" y="6251271"/>
            <a:ext cx="6263828" cy="3614653"/>
          </a:xfrm>
          <a:prstGeom prst="rect">
            <a:avLst/>
          </a:prstGeom>
        </p:spPr>
      </p:pic>
    </p:spTree>
    <p:extLst>
      <p:ext uri="{BB962C8B-B14F-4D97-AF65-F5344CB8AC3E}">
        <p14:creationId xmlns:p14="http://schemas.microsoft.com/office/powerpoint/2010/main" val="3315932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7781">
            <a:off x="494169" y="2798125"/>
            <a:ext cx="2108935" cy="3960000"/>
            <a:chOff x="0" y="0"/>
            <a:chExt cx="755795" cy="1419175"/>
          </a:xfrm>
        </p:grpSpPr>
        <p:sp>
          <p:nvSpPr>
            <p:cNvPr id="3" name="Freeform 3"/>
            <p:cNvSpPr/>
            <p:nvPr/>
          </p:nvSpPr>
          <p:spPr>
            <a:xfrm>
              <a:off x="0" y="0"/>
              <a:ext cx="755795" cy="1419175"/>
            </a:xfrm>
            <a:custGeom>
              <a:avLst/>
              <a:gdLst/>
              <a:ahLst/>
              <a:cxnLst/>
              <a:rect l="l" t="t" r="r" b="b"/>
              <a:pathLst>
                <a:path w="755795" h="1419175">
                  <a:moveTo>
                    <a:pt x="22026" y="0"/>
                  </a:moveTo>
                  <a:lnTo>
                    <a:pt x="733768" y="0"/>
                  </a:lnTo>
                  <a:cubicBezTo>
                    <a:pt x="739610" y="0"/>
                    <a:pt x="745213" y="2321"/>
                    <a:pt x="749343" y="6451"/>
                  </a:cubicBezTo>
                  <a:cubicBezTo>
                    <a:pt x="753474" y="10582"/>
                    <a:pt x="755795" y="16184"/>
                    <a:pt x="755795" y="22026"/>
                  </a:cubicBezTo>
                  <a:lnTo>
                    <a:pt x="755795" y="1397149"/>
                  </a:lnTo>
                  <a:cubicBezTo>
                    <a:pt x="755795" y="1409313"/>
                    <a:pt x="745933" y="1419175"/>
                    <a:pt x="733768" y="1419175"/>
                  </a:cubicBezTo>
                  <a:lnTo>
                    <a:pt x="22026" y="1419175"/>
                  </a:lnTo>
                  <a:cubicBezTo>
                    <a:pt x="16184" y="1419175"/>
                    <a:pt x="10582" y="1416854"/>
                    <a:pt x="6451" y="1412723"/>
                  </a:cubicBezTo>
                  <a:cubicBezTo>
                    <a:pt x="2321" y="1408593"/>
                    <a:pt x="0" y="1402990"/>
                    <a:pt x="0" y="1397149"/>
                  </a:cubicBezTo>
                  <a:lnTo>
                    <a:pt x="0" y="22026"/>
                  </a:lnTo>
                  <a:cubicBezTo>
                    <a:pt x="0" y="16184"/>
                    <a:pt x="2321" y="10582"/>
                    <a:pt x="6451" y="6451"/>
                  </a:cubicBezTo>
                  <a:cubicBezTo>
                    <a:pt x="10582" y="2321"/>
                    <a:pt x="16184" y="0"/>
                    <a:pt x="22026" y="0"/>
                  </a:cubicBezTo>
                  <a:close/>
                </a:path>
              </a:pathLst>
            </a:custGeom>
            <a:ln w="9525" cap="sq">
              <a:solidFill>
                <a:srgbClr val="E83131"/>
              </a:solidFill>
              <a:prstDash val="solid"/>
              <a:miter/>
            </a:ln>
          </p:spPr>
          <p:txBody>
            <a:bodyPr/>
            <a:lstStyle/>
            <a:p>
              <a:endParaRPr lang="nl-NL"/>
            </a:p>
          </p:txBody>
        </p:sp>
        <p:sp>
          <p:nvSpPr>
            <p:cNvPr id="4" name="TextBox 4"/>
            <p:cNvSpPr txBox="1"/>
            <p:nvPr/>
          </p:nvSpPr>
          <p:spPr>
            <a:xfrm>
              <a:off x="0" y="-38100"/>
              <a:ext cx="755795" cy="14572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709457" y="2797200"/>
            <a:ext cx="2108935" cy="3960000"/>
            <a:chOff x="0" y="0"/>
            <a:chExt cx="755795" cy="1419175"/>
          </a:xfrm>
        </p:grpSpPr>
        <p:sp>
          <p:nvSpPr>
            <p:cNvPr id="6" name="Freeform 6"/>
            <p:cNvSpPr/>
            <p:nvPr/>
          </p:nvSpPr>
          <p:spPr>
            <a:xfrm>
              <a:off x="0" y="0"/>
              <a:ext cx="755795" cy="1419175"/>
            </a:xfrm>
            <a:custGeom>
              <a:avLst/>
              <a:gdLst/>
              <a:ahLst/>
              <a:cxnLst/>
              <a:rect l="l" t="t" r="r" b="b"/>
              <a:pathLst>
                <a:path w="755795" h="1419175">
                  <a:moveTo>
                    <a:pt x="22026" y="0"/>
                  </a:moveTo>
                  <a:lnTo>
                    <a:pt x="733768" y="0"/>
                  </a:lnTo>
                  <a:cubicBezTo>
                    <a:pt x="739610" y="0"/>
                    <a:pt x="745213" y="2321"/>
                    <a:pt x="749343" y="6451"/>
                  </a:cubicBezTo>
                  <a:cubicBezTo>
                    <a:pt x="753474" y="10582"/>
                    <a:pt x="755795" y="16184"/>
                    <a:pt x="755795" y="22026"/>
                  </a:cubicBezTo>
                  <a:lnTo>
                    <a:pt x="755795" y="1397149"/>
                  </a:lnTo>
                  <a:cubicBezTo>
                    <a:pt x="755795" y="1409313"/>
                    <a:pt x="745933" y="1419175"/>
                    <a:pt x="733768" y="1419175"/>
                  </a:cubicBezTo>
                  <a:lnTo>
                    <a:pt x="22026" y="1419175"/>
                  </a:lnTo>
                  <a:cubicBezTo>
                    <a:pt x="16184" y="1419175"/>
                    <a:pt x="10582" y="1416854"/>
                    <a:pt x="6451" y="1412723"/>
                  </a:cubicBezTo>
                  <a:cubicBezTo>
                    <a:pt x="2321" y="1408593"/>
                    <a:pt x="0" y="1402990"/>
                    <a:pt x="0" y="1397149"/>
                  </a:cubicBezTo>
                  <a:lnTo>
                    <a:pt x="0" y="22026"/>
                  </a:lnTo>
                  <a:cubicBezTo>
                    <a:pt x="0" y="16184"/>
                    <a:pt x="2321" y="10582"/>
                    <a:pt x="6451" y="6451"/>
                  </a:cubicBezTo>
                  <a:cubicBezTo>
                    <a:pt x="10582" y="2321"/>
                    <a:pt x="16184" y="0"/>
                    <a:pt x="22026" y="0"/>
                  </a:cubicBezTo>
                  <a:close/>
                </a:path>
              </a:pathLst>
            </a:custGeom>
            <a:ln w="9525" cap="sq">
              <a:solidFill>
                <a:srgbClr val="F39200"/>
              </a:solidFill>
              <a:prstDash val="solid"/>
              <a:miter/>
            </a:ln>
          </p:spPr>
          <p:txBody>
            <a:bodyPr/>
            <a:lstStyle/>
            <a:p>
              <a:endParaRPr lang="nl-NL"/>
            </a:p>
          </p:txBody>
        </p:sp>
        <p:sp>
          <p:nvSpPr>
            <p:cNvPr id="7" name="TextBox 7"/>
            <p:cNvSpPr txBox="1"/>
            <p:nvPr/>
          </p:nvSpPr>
          <p:spPr>
            <a:xfrm>
              <a:off x="0" y="-38100"/>
              <a:ext cx="755795" cy="1457275"/>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486222" y="1803113"/>
            <a:ext cx="6660028" cy="778190"/>
            <a:chOff x="0" y="0"/>
            <a:chExt cx="2386804" cy="278886"/>
          </a:xfrm>
        </p:grpSpPr>
        <p:sp>
          <p:nvSpPr>
            <p:cNvPr id="9" name="Freeform 9"/>
            <p:cNvSpPr/>
            <p:nvPr/>
          </p:nvSpPr>
          <p:spPr>
            <a:xfrm>
              <a:off x="0" y="0"/>
              <a:ext cx="2386804" cy="278886"/>
            </a:xfrm>
            <a:custGeom>
              <a:avLst/>
              <a:gdLst/>
              <a:ahLst/>
              <a:cxnLst/>
              <a:rect l="l" t="t" r="r" b="b"/>
              <a:pathLst>
                <a:path w="2386804" h="278886">
                  <a:moveTo>
                    <a:pt x="6975" y="0"/>
                  </a:moveTo>
                  <a:lnTo>
                    <a:pt x="2379829" y="0"/>
                  </a:lnTo>
                  <a:cubicBezTo>
                    <a:pt x="2381679" y="0"/>
                    <a:pt x="2383453" y="735"/>
                    <a:pt x="2384761" y="2043"/>
                  </a:cubicBezTo>
                  <a:cubicBezTo>
                    <a:pt x="2386069" y="3351"/>
                    <a:pt x="2386804" y="5125"/>
                    <a:pt x="2386804" y="6975"/>
                  </a:cubicBezTo>
                  <a:lnTo>
                    <a:pt x="2386804" y="271911"/>
                  </a:lnTo>
                  <a:cubicBezTo>
                    <a:pt x="2386804" y="275763"/>
                    <a:pt x="2383681" y="278886"/>
                    <a:pt x="2379829" y="278886"/>
                  </a:cubicBezTo>
                  <a:lnTo>
                    <a:pt x="6975" y="278886"/>
                  </a:lnTo>
                  <a:cubicBezTo>
                    <a:pt x="3123" y="278886"/>
                    <a:pt x="0" y="275763"/>
                    <a:pt x="0" y="271911"/>
                  </a:cubicBezTo>
                  <a:lnTo>
                    <a:pt x="0" y="6975"/>
                  </a:lnTo>
                  <a:cubicBezTo>
                    <a:pt x="0" y="3123"/>
                    <a:pt x="3123" y="0"/>
                    <a:pt x="6975" y="0"/>
                  </a:cubicBezTo>
                  <a:close/>
                </a:path>
              </a:pathLst>
            </a:custGeom>
            <a:solidFill>
              <a:srgbClr val="39A9DC">
                <a:alpha val="9804"/>
              </a:srgbClr>
            </a:solidFill>
            <a:ln w="9525" cap="sq">
              <a:solidFill>
                <a:srgbClr val="D9D9D9">
                  <a:alpha val="9804"/>
                </a:srgbClr>
              </a:solidFill>
              <a:prstDash val="solid"/>
              <a:miter/>
            </a:ln>
          </p:spPr>
          <p:txBody>
            <a:bodyPr/>
            <a:lstStyle/>
            <a:p>
              <a:endParaRPr lang="nl-NL"/>
            </a:p>
          </p:txBody>
        </p:sp>
        <p:sp>
          <p:nvSpPr>
            <p:cNvPr id="10" name="TextBox 10"/>
            <p:cNvSpPr txBox="1"/>
            <p:nvPr/>
          </p:nvSpPr>
          <p:spPr>
            <a:xfrm>
              <a:off x="0" y="-38100"/>
              <a:ext cx="2386804" cy="316986"/>
            </a:xfrm>
            <a:prstGeom prst="rect">
              <a:avLst/>
            </a:prstGeom>
          </p:spPr>
          <p:txBody>
            <a:bodyPr lIns="50800" tIns="50800" rIns="50800" bIns="50800" rtlCol="0" anchor="ctr"/>
            <a:lstStyle/>
            <a:p>
              <a:pPr algn="ctr">
                <a:lnSpc>
                  <a:spcPts val="1960"/>
                </a:lnSpc>
              </a:pPr>
              <a:endParaRPr/>
            </a:p>
          </p:txBody>
        </p:sp>
      </p:grpSp>
      <p:sp>
        <p:nvSpPr>
          <p:cNvPr id="11" name="Freeform 11"/>
          <p:cNvSpPr/>
          <p:nvPr/>
        </p:nvSpPr>
        <p:spPr>
          <a:xfrm>
            <a:off x="785269" y="1930877"/>
            <a:ext cx="373235" cy="517076"/>
          </a:xfrm>
          <a:custGeom>
            <a:avLst/>
            <a:gdLst/>
            <a:ahLst/>
            <a:cxnLst/>
            <a:rect l="l" t="t" r="r" b="b"/>
            <a:pathLst>
              <a:path w="373235" h="517076">
                <a:moveTo>
                  <a:pt x="0" y="0"/>
                </a:moveTo>
                <a:lnTo>
                  <a:pt x="373235" y="0"/>
                </a:lnTo>
                <a:lnTo>
                  <a:pt x="373235" y="517076"/>
                </a:lnTo>
                <a:lnTo>
                  <a:pt x="0" y="51707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nl-NL"/>
          </a:p>
        </p:txBody>
      </p:sp>
      <p:grpSp>
        <p:nvGrpSpPr>
          <p:cNvPr id="12" name="Group 12"/>
          <p:cNvGrpSpPr/>
          <p:nvPr/>
        </p:nvGrpSpPr>
        <p:grpSpPr>
          <a:xfrm>
            <a:off x="4932691" y="2797200"/>
            <a:ext cx="2108935" cy="3960000"/>
            <a:chOff x="0" y="0"/>
            <a:chExt cx="755795" cy="1419175"/>
          </a:xfrm>
        </p:grpSpPr>
        <p:sp>
          <p:nvSpPr>
            <p:cNvPr id="13" name="Freeform 13"/>
            <p:cNvSpPr/>
            <p:nvPr/>
          </p:nvSpPr>
          <p:spPr>
            <a:xfrm>
              <a:off x="0" y="0"/>
              <a:ext cx="755795" cy="1419175"/>
            </a:xfrm>
            <a:custGeom>
              <a:avLst/>
              <a:gdLst/>
              <a:ahLst/>
              <a:cxnLst/>
              <a:rect l="l" t="t" r="r" b="b"/>
              <a:pathLst>
                <a:path w="755795" h="1419175">
                  <a:moveTo>
                    <a:pt x="22026" y="0"/>
                  </a:moveTo>
                  <a:lnTo>
                    <a:pt x="733768" y="0"/>
                  </a:lnTo>
                  <a:cubicBezTo>
                    <a:pt x="739610" y="0"/>
                    <a:pt x="745213" y="2321"/>
                    <a:pt x="749343" y="6451"/>
                  </a:cubicBezTo>
                  <a:cubicBezTo>
                    <a:pt x="753474" y="10582"/>
                    <a:pt x="755795" y="16184"/>
                    <a:pt x="755795" y="22026"/>
                  </a:cubicBezTo>
                  <a:lnTo>
                    <a:pt x="755795" y="1397149"/>
                  </a:lnTo>
                  <a:cubicBezTo>
                    <a:pt x="755795" y="1409313"/>
                    <a:pt x="745933" y="1419175"/>
                    <a:pt x="733768" y="1419175"/>
                  </a:cubicBezTo>
                  <a:lnTo>
                    <a:pt x="22026" y="1419175"/>
                  </a:lnTo>
                  <a:cubicBezTo>
                    <a:pt x="16184" y="1419175"/>
                    <a:pt x="10582" y="1416854"/>
                    <a:pt x="6451" y="1412723"/>
                  </a:cubicBezTo>
                  <a:cubicBezTo>
                    <a:pt x="2321" y="1408593"/>
                    <a:pt x="0" y="1402990"/>
                    <a:pt x="0" y="1397149"/>
                  </a:cubicBezTo>
                  <a:lnTo>
                    <a:pt x="0" y="22026"/>
                  </a:lnTo>
                  <a:cubicBezTo>
                    <a:pt x="0" y="16184"/>
                    <a:pt x="2321" y="10582"/>
                    <a:pt x="6451" y="6451"/>
                  </a:cubicBezTo>
                  <a:cubicBezTo>
                    <a:pt x="10582" y="2321"/>
                    <a:pt x="16184" y="0"/>
                    <a:pt x="22026" y="0"/>
                  </a:cubicBezTo>
                  <a:close/>
                </a:path>
              </a:pathLst>
            </a:custGeom>
            <a:ln w="9525" cap="sq">
              <a:solidFill>
                <a:srgbClr val="97BF0D"/>
              </a:solidFill>
              <a:prstDash val="solid"/>
              <a:miter/>
            </a:ln>
          </p:spPr>
          <p:txBody>
            <a:bodyPr/>
            <a:lstStyle/>
            <a:p>
              <a:endParaRPr lang="nl-NL"/>
            </a:p>
          </p:txBody>
        </p:sp>
        <p:sp>
          <p:nvSpPr>
            <p:cNvPr id="14" name="TextBox 14"/>
            <p:cNvSpPr txBox="1"/>
            <p:nvPr/>
          </p:nvSpPr>
          <p:spPr>
            <a:xfrm>
              <a:off x="0" y="-38100"/>
              <a:ext cx="755795" cy="1457275"/>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4938856" y="2729808"/>
            <a:ext cx="2106000" cy="535876"/>
            <a:chOff x="0" y="0"/>
            <a:chExt cx="455178" cy="115821"/>
          </a:xfrm>
        </p:grpSpPr>
        <p:sp>
          <p:nvSpPr>
            <p:cNvPr id="16" name="Freeform 16"/>
            <p:cNvSpPr/>
            <p:nvPr/>
          </p:nvSpPr>
          <p:spPr>
            <a:xfrm>
              <a:off x="0" y="0"/>
              <a:ext cx="455178" cy="115821"/>
            </a:xfrm>
            <a:custGeom>
              <a:avLst/>
              <a:gdLst/>
              <a:ahLst/>
              <a:cxnLst/>
              <a:rect l="l" t="t" r="r" b="b"/>
              <a:pathLst>
                <a:path w="455178" h="115821">
                  <a:moveTo>
                    <a:pt x="29409" y="0"/>
                  </a:moveTo>
                  <a:lnTo>
                    <a:pt x="425769" y="0"/>
                  </a:lnTo>
                  <a:cubicBezTo>
                    <a:pt x="442011" y="0"/>
                    <a:pt x="455178" y="13167"/>
                    <a:pt x="455178" y="29409"/>
                  </a:cubicBezTo>
                  <a:lnTo>
                    <a:pt x="455178" y="86412"/>
                  </a:lnTo>
                  <a:cubicBezTo>
                    <a:pt x="455178" y="102654"/>
                    <a:pt x="442011" y="115821"/>
                    <a:pt x="425769" y="115821"/>
                  </a:cubicBezTo>
                  <a:lnTo>
                    <a:pt x="29409" y="115821"/>
                  </a:lnTo>
                  <a:cubicBezTo>
                    <a:pt x="13167" y="115821"/>
                    <a:pt x="0" y="102654"/>
                    <a:pt x="0" y="86412"/>
                  </a:cubicBezTo>
                  <a:lnTo>
                    <a:pt x="0" y="29409"/>
                  </a:lnTo>
                  <a:cubicBezTo>
                    <a:pt x="0" y="13167"/>
                    <a:pt x="13167" y="0"/>
                    <a:pt x="29409" y="0"/>
                  </a:cubicBezTo>
                  <a:close/>
                </a:path>
              </a:pathLst>
            </a:custGeom>
            <a:solidFill>
              <a:srgbClr val="97BF0D"/>
            </a:solidFill>
          </p:spPr>
          <p:txBody>
            <a:bodyPr/>
            <a:lstStyle/>
            <a:p>
              <a:endParaRPr lang="nl-NL"/>
            </a:p>
          </p:txBody>
        </p:sp>
        <p:sp>
          <p:nvSpPr>
            <p:cNvPr id="17" name="TextBox 17"/>
            <p:cNvSpPr txBox="1"/>
            <p:nvPr/>
          </p:nvSpPr>
          <p:spPr>
            <a:xfrm>
              <a:off x="0" y="-38100"/>
              <a:ext cx="455178" cy="153921"/>
            </a:xfrm>
            <a:prstGeom prst="rect">
              <a:avLst/>
            </a:prstGeom>
          </p:spPr>
          <p:txBody>
            <a:bodyPr lIns="50800" tIns="50800" rIns="50800" bIns="50800" rtlCol="0" anchor="ctr"/>
            <a:lstStyle/>
            <a:p>
              <a:pPr algn="ctr">
                <a:lnSpc>
                  <a:spcPts val="1960"/>
                </a:lnSpc>
              </a:pPr>
              <a:endParaRPr/>
            </a:p>
          </p:txBody>
        </p:sp>
      </p:grpSp>
      <p:grpSp>
        <p:nvGrpSpPr>
          <p:cNvPr id="18" name="Group 18"/>
          <p:cNvGrpSpPr/>
          <p:nvPr/>
        </p:nvGrpSpPr>
        <p:grpSpPr>
          <a:xfrm>
            <a:off x="2709457" y="2740038"/>
            <a:ext cx="2106000" cy="535876"/>
            <a:chOff x="0" y="0"/>
            <a:chExt cx="455178" cy="115821"/>
          </a:xfrm>
        </p:grpSpPr>
        <p:sp>
          <p:nvSpPr>
            <p:cNvPr id="19" name="Freeform 19"/>
            <p:cNvSpPr/>
            <p:nvPr/>
          </p:nvSpPr>
          <p:spPr>
            <a:xfrm>
              <a:off x="0" y="0"/>
              <a:ext cx="455178" cy="115821"/>
            </a:xfrm>
            <a:custGeom>
              <a:avLst/>
              <a:gdLst/>
              <a:ahLst/>
              <a:cxnLst/>
              <a:rect l="l" t="t" r="r" b="b"/>
              <a:pathLst>
                <a:path w="455178" h="115821">
                  <a:moveTo>
                    <a:pt x="29409" y="0"/>
                  </a:moveTo>
                  <a:lnTo>
                    <a:pt x="425769" y="0"/>
                  </a:lnTo>
                  <a:cubicBezTo>
                    <a:pt x="442011" y="0"/>
                    <a:pt x="455178" y="13167"/>
                    <a:pt x="455178" y="29409"/>
                  </a:cubicBezTo>
                  <a:lnTo>
                    <a:pt x="455178" y="86412"/>
                  </a:lnTo>
                  <a:cubicBezTo>
                    <a:pt x="455178" y="102654"/>
                    <a:pt x="442011" y="115821"/>
                    <a:pt x="425769" y="115821"/>
                  </a:cubicBezTo>
                  <a:lnTo>
                    <a:pt x="29409" y="115821"/>
                  </a:lnTo>
                  <a:cubicBezTo>
                    <a:pt x="13167" y="115821"/>
                    <a:pt x="0" y="102654"/>
                    <a:pt x="0" y="86412"/>
                  </a:cubicBezTo>
                  <a:lnTo>
                    <a:pt x="0" y="29409"/>
                  </a:lnTo>
                  <a:cubicBezTo>
                    <a:pt x="0" y="13167"/>
                    <a:pt x="13167" y="0"/>
                    <a:pt x="29409" y="0"/>
                  </a:cubicBezTo>
                  <a:close/>
                </a:path>
              </a:pathLst>
            </a:custGeom>
            <a:solidFill>
              <a:srgbClr val="F39200"/>
            </a:solidFill>
          </p:spPr>
          <p:txBody>
            <a:bodyPr/>
            <a:lstStyle/>
            <a:p>
              <a:endParaRPr lang="nl-NL"/>
            </a:p>
          </p:txBody>
        </p:sp>
        <p:sp>
          <p:nvSpPr>
            <p:cNvPr id="20" name="TextBox 20"/>
            <p:cNvSpPr txBox="1"/>
            <p:nvPr/>
          </p:nvSpPr>
          <p:spPr>
            <a:xfrm>
              <a:off x="0" y="-38100"/>
              <a:ext cx="455178" cy="153921"/>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493979" y="2733703"/>
            <a:ext cx="2106000" cy="555437"/>
            <a:chOff x="0" y="0"/>
            <a:chExt cx="455178" cy="120049"/>
          </a:xfrm>
        </p:grpSpPr>
        <p:sp>
          <p:nvSpPr>
            <p:cNvPr id="22" name="Freeform 22"/>
            <p:cNvSpPr/>
            <p:nvPr/>
          </p:nvSpPr>
          <p:spPr>
            <a:xfrm>
              <a:off x="0" y="0"/>
              <a:ext cx="455178" cy="120049"/>
            </a:xfrm>
            <a:custGeom>
              <a:avLst/>
              <a:gdLst/>
              <a:ahLst/>
              <a:cxnLst/>
              <a:rect l="l" t="t" r="r" b="b"/>
              <a:pathLst>
                <a:path w="455178" h="120049">
                  <a:moveTo>
                    <a:pt x="29409" y="0"/>
                  </a:moveTo>
                  <a:lnTo>
                    <a:pt x="425769" y="0"/>
                  </a:lnTo>
                  <a:cubicBezTo>
                    <a:pt x="442011" y="0"/>
                    <a:pt x="455178" y="13167"/>
                    <a:pt x="455178" y="29409"/>
                  </a:cubicBezTo>
                  <a:lnTo>
                    <a:pt x="455178" y="90640"/>
                  </a:lnTo>
                  <a:cubicBezTo>
                    <a:pt x="455178" y="106882"/>
                    <a:pt x="442011" y="120049"/>
                    <a:pt x="425769" y="120049"/>
                  </a:cubicBezTo>
                  <a:lnTo>
                    <a:pt x="29409" y="120049"/>
                  </a:lnTo>
                  <a:cubicBezTo>
                    <a:pt x="13167" y="120049"/>
                    <a:pt x="0" y="106882"/>
                    <a:pt x="0" y="90640"/>
                  </a:cubicBezTo>
                  <a:lnTo>
                    <a:pt x="0" y="29409"/>
                  </a:lnTo>
                  <a:cubicBezTo>
                    <a:pt x="0" y="13167"/>
                    <a:pt x="13167" y="0"/>
                    <a:pt x="29409" y="0"/>
                  </a:cubicBezTo>
                  <a:close/>
                </a:path>
              </a:pathLst>
            </a:custGeom>
            <a:solidFill>
              <a:srgbClr val="F43433"/>
            </a:solidFill>
          </p:spPr>
          <p:txBody>
            <a:bodyPr/>
            <a:lstStyle/>
            <a:p>
              <a:endParaRPr lang="nl-NL"/>
            </a:p>
          </p:txBody>
        </p:sp>
        <p:sp>
          <p:nvSpPr>
            <p:cNvPr id="23" name="TextBox 23"/>
            <p:cNvSpPr txBox="1"/>
            <p:nvPr/>
          </p:nvSpPr>
          <p:spPr>
            <a:xfrm>
              <a:off x="0" y="-38100"/>
              <a:ext cx="455178" cy="158149"/>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a:off x="636713" y="2797200"/>
            <a:ext cx="391440" cy="39144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525" cap="sq">
              <a:solidFill>
                <a:srgbClr val="FFFFFF"/>
              </a:solidFill>
              <a:prstDash val="solid"/>
              <a:miter/>
            </a:ln>
          </p:spPr>
          <p:txBody>
            <a:bodyPr/>
            <a:lstStyle/>
            <a:p>
              <a:endParaRPr lang="nl-NL"/>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27" name="TextBox 27"/>
          <p:cNvSpPr txBox="1"/>
          <p:nvPr/>
        </p:nvSpPr>
        <p:spPr>
          <a:xfrm>
            <a:off x="1097377" y="2895353"/>
            <a:ext cx="2188613" cy="170153"/>
          </a:xfrm>
          <a:prstGeom prst="rect">
            <a:avLst/>
          </a:prstGeom>
        </p:spPr>
        <p:txBody>
          <a:bodyPr lIns="0" tIns="0" rIns="0" bIns="0" rtlCol="0" anchor="t">
            <a:spAutoFit/>
          </a:bodyPr>
          <a:lstStyle/>
          <a:p>
            <a:pPr algn="l">
              <a:lnSpc>
                <a:spcPts val="1359"/>
              </a:lnSpc>
            </a:pPr>
            <a:r>
              <a:rPr lang="en-US" sz="999" b="1">
                <a:solidFill>
                  <a:srgbClr val="FFFFFF"/>
                </a:solidFill>
                <a:latin typeface="Roboto Bold"/>
                <a:ea typeface="Roboto Bold"/>
                <a:cs typeface="Roboto Bold"/>
                <a:sym typeface="Roboto Bold"/>
              </a:rPr>
              <a:t>Klasse A - hoog risico</a:t>
            </a:r>
          </a:p>
        </p:txBody>
      </p:sp>
      <p:sp>
        <p:nvSpPr>
          <p:cNvPr id="28" name="TextBox 28"/>
          <p:cNvSpPr txBox="1"/>
          <p:nvPr/>
        </p:nvSpPr>
        <p:spPr>
          <a:xfrm>
            <a:off x="3193664" y="2895353"/>
            <a:ext cx="2188613" cy="170153"/>
          </a:xfrm>
          <a:prstGeom prst="rect">
            <a:avLst/>
          </a:prstGeom>
        </p:spPr>
        <p:txBody>
          <a:bodyPr lIns="0" tIns="0" rIns="0" bIns="0" rtlCol="0" anchor="t">
            <a:spAutoFit/>
          </a:bodyPr>
          <a:lstStyle/>
          <a:p>
            <a:pPr algn="l">
              <a:lnSpc>
                <a:spcPts val="1359"/>
              </a:lnSpc>
            </a:pPr>
            <a:r>
              <a:rPr lang="en-US" sz="999" b="1">
                <a:solidFill>
                  <a:srgbClr val="FFFFFF"/>
                </a:solidFill>
                <a:latin typeface="Roboto Bold"/>
                <a:ea typeface="Roboto Bold"/>
                <a:cs typeface="Roboto Bold"/>
                <a:sym typeface="Roboto Bold"/>
              </a:rPr>
              <a:t>Klasse B- verhoogd risico</a:t>
            </a:r>
          </a:p>
        </p:txBody>
      </p:sp>
      <p:grpSp>
        <p:nvGrpSpPr>
          <p:cNvPr id="29" name="Group 29"/>
          <p:cNvGrpSpPr/>
          <p:nvPr/>
        </p:nvGrpSpPr>
        <p:grpSpPr>
          <a:xfrm>
            <a:off x="5065459" y="2797200"/>
            <a:ext cx="391440" cy="391440"/>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525" cap="sq">
              <a:solidFill>
                <a:srgbClr val="FFFFFF"/>
              </a:solidFill>
              <a:prstDash val="solid"/>
              <a:miter/>
            </a:ln>
          </p:spPr>
          <p:txBody>
            <a:bodyPr/>
            <a:lstStyle/>
            <a:p>
              <a:endParaRPr lang="nl-NL"/>
            </a:p>
          </p:txBody>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32" name="Group 32"/>
          <p:cNvGrpSpPr/>
          <p:nvPr/>
        </p:nvGrpSpPr>
        <p:grpSpPr>
          <a:xfrm>
            <a:off x="2752682" y="2798130"/>
            <a:ext cx="391440" cy="39144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525" cap="sq">
              <a:solidFill>
                <a:srgbClr val="FFFFFF"/>
              </a:solidFill>
              <a:prstDash val="solid"/>
              <a:miter/>
            </a:ln>
          </p:spPr>
          <p:txBody>
            <a:bodyPr/>
            <a:lstStyle/>
            <a:p>
              <a:endParaRPr lang="nl-NL"/>
            </a:p>
          </p:txBody>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35" name="Freeform 35"/>
          <p:cNvSpPr/>
          <p:nvPr/>
        </p:nvSpPr>
        <p:spPr>
          <a:xfrm>
            <a:off x="636713" y="3371163"/>
            <a:ext cx="252000" cy="273171"/>
          </a:xfrm>
          <a:custGeom>
            <a:avLst/>
            <a:gdLst/>
            <a:ahLst/>
            <a:cxnLst/>
            <a:rect l="l" t="t" r="r" b="b"/>
            <a:pathLst>
              <a:path w="252000" h="273171">
                <a:moveTo>
                  <a:pt x="0" y="0"/>
                </a:moveTo>
                <a:lnTo>
                  <a:pt x="252000" y="0"/>
                </a:lnTo>
                <a:lnTo>
                  <a:pt x="252000" y="273171"/>
                </a:lnTo>
                <a:lnTo>
                  <a:pt x="0" y="2731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6" name="Freeform 36"/>
          <p:cNvSpPr/>
          <p:nvPr/>
        </p:nvSpPr>
        <p:spPr>
          <a:xfrm>
            <a:off x="625648" y="3932570"/>
            <a:ext cx="252000" cy="216720"/>
          </a:xfrm>
          <a:custGeom>
            <a:avLst/>
            <a:gdLst/>
            <a:ahLst/>
            <a:cxnLst/>
            <a:rect l="l" t="t" r="r" b="b"/>
            <a:pathLst>
              <a:path w="252000" h="216720">
                <a:moveTo>
                  <a:pt x="0" y="0"/>
                </a:moveTo>
                <a:lnTo>
                  <a:pt x="252000" y="0"/>
                </a:lnTo>
                <a:lnTo>
                  <a:pt x="252000" y="216720"/>
                </a:lnTo>
                <a:lnTo>
                  <a:pt x="0" y="21672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7" name="Freeform 37"/>
          <p:cNvSpPr/>
          <p:nvPr/>
        </p:nvSpPr>
        <p:spPr>
          <a:xfrm>
            <a:off x="612702" y="4413950"/>
            <a:ext cx="252000" cy="269159"/>
          </a:xfrm>
          <a:custGeom>
            <a:avLst/>
            <a:gdLst/>
            <a:ahLst/>
            <a:cxnLst/>
            <a:rect l="l" t="t" r="r" b="b"/>
            <a:pathLst>
              <a:path w="252000" h="269159">
                <a:moveTo>
                  <a:pt x="0" y="0"/>
                </a:moveTo>
                <a:lnTo>
                  <a:pt x="252000" y="0"/>
                </a:lnTo>
                <a:lnTo>
                  <a:pt x="252000" y="269159"/>
                </a:lnTo>
                <a:lnTo>
                  <a:pt x="0" y="26915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nl-NL"/>
          </a:p>
        </p:txBody>
      </p:sp>
      <p:sp>
        <p:nvSpPr>
          <p:cNvPr id="38" name="Freeform 38"/>
          <p:cNvSpPr/>
          <p:nvPr/>
        </p:nvSpPr>
        <p:spPr>
          <a:xfrm>
            <a:off x="636713" y="4969760"/>
            <a:ext cx="252000" cy="290909"/>
          </a:xfrm>
          <a:custGeom>
            <a:avLst/>
            <a:gdLst/>
            <a:ahLst/>
            <a:cxnLst/>
            <a:rect l="l" t="t" r="r" b="b"/>
            <a:pathLst>
              <a:path w="252000" h="290909">
                <a:moveTo>
                  <a:pt x="0" y="0"/>
                </a:moveTo>
                <a:lnTo>
                  <a:pt x="252000" y="0"/>
                </a:lnTo>
                <a:lnTo>
                  <a:pt x="252000" y="290909"/>
                </a:lnTo>
                <a:lnTo>
                  <a:pt x="0" y="290909"/>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sp>
        <p:nvSpPr>
          <p:cNvPr id="39" name="Freeform 39"/>
          <p:cNvSpPr/>
          <p:nvPr/>
        </p:nvSpPr>
        <p:spPr>
          <a:xfrm>
            <a:off x="625648" y="5511361"/>
            <a:ext cx="252000" cy="211365"/>
          </a:xfrm>
          <a:custGeom>
            <a:avLst/>
            <a:gdLst/>
            <a:ahLst/>
            <a:cxnLst/>
            <a:rect l="l" t="t" r="r" b="b"/>
            <a:pathLst>
              <a:path w="252000" h="211365">
                <a:moveTo>
                  <a:pt x="0" y="0"/>
                </a:moveTo>
                <a:lnTo>
                  <a:pt x="252000" y="0"/>
                </a:lnTo>
                <a:lnTo>
                  <a:pt x="252000" y="211365"/>
                </a:lnTo>
                <a:lnTo>
                  <a:pt x="0" y="211365"/>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grpSp>
        <p:nvGrpSpPr>
          <p:cNvPr id="40" name="Group 40"/>
          <p:cNvGrpSpPr/>
          <p:nvPr/>
        </p:nvGrpSpPr>
        <p:grpSpPr>
          <a:xfrm>
            <a:off x="521170" y="5991481"/>
            <a:ext cx="435062" cy="380680"/>
            <a:chOff x="0" y="0"/>
            <a:chExt cx="580083" cy="507573"/>
          </a:xfrm>
        </p:grpSpPr>
        <p:grpSp>
          <p:nvGrpSpPr>
            <p:cNvPr id="41" name="Group 41"/>
            <p:cNvGrpSpPr/>
            <p:nvPr/>
          </p:nvGrpSpPr>
          <p:grpSpPr>
            <a:xfrm>
              <a:off x="0" y="0"/>
              <a:ext cx="580083" cy="507573"/>
              <a:chOff x="0" y="0"/>
              <a:chExt cx="812800" cy="711200"/>
            </a:xfrm>
          </p:grpSpPr>
          <p:sp>
            <p:nvSpPr>
              <p:cNvPr id="42" name="Freeform 42"/>
              <p:cNvSpPr/>
              <p:nvPr/>
            </p:nvSpPr>
            <p:spPr>
              <a:xfrm>
                <a:off x="170557" y="237678"/>
                <a:ext cx="471686" cy="473522"/>
              </a:xfrm>
              <a:custGeom>
                <a:avLst/>
                <a:gdLst/>
                <a:ahLst/>
                <a:cxnLst/>
                <a:rect l="l" t="t" r="r" b="b"/>
                <a:pathLst>
                  <a:path w="471686" h="473522">
                    <a:moveTo>
                      <a:pt x="439043" y="117922"/>
                    </a:moveTo>
                    <a:lnTo>
                      <a:pt x="440612" y="120668"/>
                    </a:lnTo>
                    <a:cubicBezTo>
                      <a:pt x="482323" y="193662"/>
                      <a:pt x="482024" y="283341"/>
                      <a:pt x="439826" y="356055"/>
                    </a:cubicBezTo>
                    <a:cubicBezTo>
                      <a:pt x="397629" y="428769"/>
                      <a:pt x="319914" y="473522"/>
                      <a:pt x="235843" y="473522"/>
                    </a:cubicBezTo>
                    <a:lnTo>
                      <a:pt x="235843" y="473522"/>
                    </a:lnTo>
                    <a:cubicBezTo>
                      <a:pt x="151772" y="473522"/>
                      <a:pt x="74057" y="428769"/>
                      <a:pt x="31860" y="356055"/>
                    </a:cubicBezTo>
                    <a:cubicBezTo>
                      <a:pt x="-10338" y="283341"/>
                      <a:pt x="-10637" y="193662"/>
                      <a:pt x="31074" y="120668"/>
                    </a:cubicBezTo>
                    <a:lnTo>
                      <a:pt x="32643" y="117922"/>
                    </a:lnTo>
                    <a:cubicBezTo>
                      <a:pt x="74311" y="45002"/>
                      <a:pt x="151858" y="0"/>
                      <a:pt x="235843" y="0"/>
                    </a:cubicBezTo>
                    <a:cubicBezTo>
                      <a:pt x="319828" y="0"/>
                      <a:pt x="397375" y="45002"/>
                      <a:pt x="439043" y="117922"/>
                    </a:cubicBezTo>
                    <a:close/>
                  </a:path>
                </a:pathLst>
              </a:custGeom>
              <a:ln w="9525" cap="rnd">
                <a:solidFill>
                  <a:srgbClr val="F43433"/>
                </a:solidFill>
                <a:prstDash val="solid"/>
                <a:round/>
              </a:ln>
            </p:spPr>
            <p:txBody>
              <a:bodyPr/>
              <a:lstStyle/>
              <a:p>
                <a:endParaRPr lang="nl-NL"/>
              </a:p>
            </p:txBody>
          </p:sp>
          <p:sp>
            <p:nvSpPr>
              <p:cNvPr id="43" name="TextBox 43"/>
              <p:cNvSpPr txBox="1"/>
              <p:nvPr/>
            </p:nvSpPr>
            <p:spPr>
              <a:xfrm>
                <a:off x="127000" y="292100"/>
                <a:ext cx="558800" cy="368300"/>
              </a:xfrm>
              <a:prstGeom prst="rect">
                <a:avLst/>
              </a:prstGeom>
            </p:spPr>
            <p:txBody>
              <a:bodyPr lIns="44335" tIns="44335" rIns="44335" bIns="44335" rtlCol="0" anchor="ctr"/>
              <a:lstStyle/>
              <a:p>
                <a:pPr algn="ctr">
                  <a:lnSpc>
                    <a:spcPts val="1960"/>
                  </a:lnSpc>
                </a:pPr>
                <a:endParaRPr/>
              </a:p>
            </p:txBody>
          </p:sp>
        </p:grpSp>
        <p:sp>
          <p:nvSpPr>
            <p:cNvPr id="44" name="Freeform 44"/>
            <p:cNvSpPr/>
            <p:nvPr/>
          </p:nvSpPr>
          <p:spPr>
            <a:xfrm>
              <a:off x="273064" y="214394"/>
              <a:ext cx="54640" cy="219659"/>
            </a:xfrm>
            <a:custGeom>
              <a:avLst/>
              <a:gdLst/>
              <a:ahLst/>
              <a:cxnLst/>
              <a:rect l="l" t="t" r="r" b="b"/>
              <a:pathLst>
                <a:path w="54640" h="219659">
                  <a:moveTo>
                    <a:pt x="0" y="0"/>
                  </a:moveTo>
                  <a:lnTo>
                    <a:pt x="54640" y="0"/>
                  </a:lnTo>
                  <a:lnTo>
                    <a:pt x="54640" y="219658"/>
                  </a:lnTo>
                  <a:lnTo>
                    <a:pt x="0" y="219658"/>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grpSp>
      <p:sp>
        <p:nvSpPr>
          <p:cNvPr id="45" name="Freeform 45"/>
          <p:cNvSpPr/>
          <p:nvPr/>
        </p:nvSpPr>
        <p:spPr>
          <a:xfrm>
            <a:off x="2837107" y="3371163"/>
            <a:ext cx="252000" cy="273171"/>
          </a:xfrm>
          <a:custGeom>
            <a:avLst/>
            <a:gdLst/>
            <a:ahLst/>
            <a:cxnLst/>
            <a:rect l="l" t="t" r="r" b="b"/>
            <a:pathLst>
              <a:path w="252000" h="273171">
                <a:moveTo>
                  <a:pt x="0" y="0"/>
                </a:moveTo>
                <a:lnTo>
                  <a:pt x="252000" y="0"/>
                </a:lnTo>
                <a:lnTo>
                  <a:pt x="252000" y="273171"/>
                </a:lnTo>
                <a:lnTo>
                  <a:pt x="0" y="27317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sp>
        <p:nvSpPr>
          <p:cNvPr id="46" name="Freeform 46"/>
          <p:cNvSpPr/>
          <p:nvPr/>
        </p:nvSpPr>
        <p:spPr>
          <a:xfrm>
            <a:off x="2863027" y="3900581"/>
            <a:ext cx="149310" cy="252000"/>
          </a:xfrm>
          <a:custGeom>
            <a:avLst/>
            <a:gdLst/>
            <a:ahLst/>
            <a:cxnLst/>
            <a:rect l="l" t="t" r="r" b="b"/>
            <a:pathLst>
              <a:path w="149310" h="252000">
                <a:moveTo>
                  <a:pt x="0" y="0"/>
                </a:moveTo>
                <a:lnTo>
                  <a:pt x="149310" y="0"/>
                </a:lnTo>
                <a:lnTo>
                  <a:pt x="149310" y="252000"/>
                </a:lnTo>
                <a:lnTo>
                  <a:pt x="0" y="252000"/>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47" name="Freeform 47"/>
          <p:cNvSpPr/>
          <p:nvPr/>
        </p:nvSpPr>
        <p:spPr>
          <a:xfrm>
            <a:off x="2823737" y="4439983"/>
            <a:ext cx="252000" cy="252000"/>
          </a:xfrm>
          <a:custGeom>
            <a:avLst/>
            <a:gdLst/>
            <a:ahLst/>
            <a:cxnLst/>
            <a:rect l="l" t="t" r="r" b="b"/>
            <a:pathLst>
              <a:path w="252000" h="252000">
                <a:moveTo>
                  <a:pt x="0" y="0"/>
                </a:moveTo>
                <a:lnTo>
                  <a:pt x="252000" y="0"/>
                </a:lnTo>
                <a:lnTo>
                  <a:pt x="252000" y="252000"/>
                </a:lnTo>
                <a:lnTo>
                  <a:pt x="0" y="252000"/>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48" name="Freeform 48"/>
          <p:cNvSpPr/>
          <p:nvPr/>
        </p:nvSpPr>
        <p:spPr>
          <a:xfrm>
            <a:off x="2857422" y="4899275"/>
            <a:ext cx="151200" cy="252000"/>
          </a:xfrm>
          <a:custGeom>
            <a:avLst/>
            <a:gdLst/>
            <a:ahLst/>
            <a:cxnLst/>
            <a:rect l="l" t="t" r="r" b="b"/>
            <a:pathLst>
              <a:path w="151200" h="252000">
                <a:moveTo>
                  <a:pt x="0" y="0"/>
                </a:moveTo>
                <a:lnTo>
                  <a:pt x="151200" y="0"/>
                </a:lnTo>
                <a:lnTo>
                  <a:pt x="151200" y="252000"/>
                </a:lnTo>
                <a:lnTo>
                  <a:pt x="0" y="2520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49" name="Freeform 49"/>
          <p:cNvSpPr/>
          <p:nvPr/>
        </p:nvSpPr>
        <p:spPr>
          <a:xfrm flipH="1">
            <a:off x="2837107" y="5428177"/>
            <a:ext cx="252000" cy="283544"/>
          </a:xfrm>
          <a:custGeom>
            <a:avLst/>
            <a:gdLst/>
            <a:ahLst/>
            <a:cxnLst/>
            <a:rect l="l" t="t" r="r" b="b"/>
            <a:pathLst>
              <a:path w="252000" h="283544">
                <a:moveTo>
                  <a:pt x="252000" y="0"/>
                </a:moveTo>
                <a:lnTo>
                  <a:pt x="0" y="0"/>
                </a:lnTo>
                <a:lnTo>
                  <a:pt x="0" y="283544"/>
                </a:lnTo>
                <a:lnTo>
                  <a:pt x="252000" y="283544"/>
                </a:lnTo>
                <a:lnTo>
                  <a:pt x="25200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nl-NL"/>
          </a:p>
        </p:txBody>
      </p:sp>
      <p:grpSp>
        <p:nvGrpSpPr>
          <p:cNvPr id="50" name="Group 50"/>
          <p:cNvGrpSpPr/>
          <p:nvPr/>
        </p:nvGrpSpPr>
        <p:grpSpPr>
          <a:xfrm>
            <a:off x="2758602" y="5992697"/>
            <a:ext cx="435062" cy="380680"/>
            <a:chOff x="0" y="0"/>
            <a:chExt cx="580083" cy="507573"/>
          </a:xfrm>
        </p:grpSpPr>
        <p:grpSp>
          <p:nvGrpSpPr>
            <p:cNvPr id="51" name="Group 51"/>
            <p:cNvGrpSpPr/>
            <p:nvPr/>
          </p:nvGrpSpPr>
          <p:grpSpPr>
            <a:xfrm>
              <a:off x="0" y="0"/>
              <a:ext cx="580083" cy="507573"/>
              <a:chOff x="0" y="0"/>
              <a:chExt cx="812800" cy="711200"/>
            </a:xfrm>
          </p:grpSpPr>
          <p:sp>
            <p:nvSpPr>
              <p:cNvPr id="52" name="Freeform 52"/>
              <p:cNvSpPr/>
              <p:nvPr/>
            </p:nvSpPr>
            <p:spPr>
              <a:xfrm>
                <a:off x="170557" y="237678"/>
                <a:ext cx="471686" cy="473522"/>
              </a:xfrm>
              <a:custGeom>
                <a:avLst/>
                <a:gdLst/>
                <a:ahLst/>
                <a:cxnLst/>
                <a:rect l="l" t="t" r="r" b="b"/>
                <a:pathLst>
                  <a:path w="471686" h="473522">
                    <a:moveTo>
                      <a:pt x="439043" y="117922"/>
                    </a:moveTo>
                    <a:lnTo>
                      <a:pt x="440612" y="120668"/>
                    </a:lnTo>
                    <a:cubicBezTo>
                      <a:pt x="482323" y="193662"/>
                      <a:pt x="482024" y="283341"/>
                      <a:pt x="439826" y="356055"/>
                    </a:cubicBezTo>
                    <a:cubicBezTo>
                      <a:pt x="397629" y="428769"/>
                      <a:pt x="319914" y="473522"/>
                      <a:pt x="235843" y="473522"/>
                    </a:cubicBezTo>
                    <a:lnTo>
                      <a:pt x="235843" y="473522"/>
                    </a:lnTo>
                    <a:cubicBezTo>
                      <a:pt x="151772" y="473522"/>
                      <a:pt x="74057" y="428769"/>
                      <a:pt x="31860" y="356055"/>
                    </a:cubicBezTo>
                    <a:cubicBezTo>
                      <a:pt x="-10338" y="283341"/>
                      <a:pt x="-10637" y="193662"/>
                      <a:pt x="31074" y="120668"/>
                    </a:cubicBezTo>
                    <a:lnTo>
                      <a:pt x="32643" y="117922"/>
                    </a:lnTo>
                    <a:cubicBezTo>
                      <a:pt x="74311" y="45002"/>
                      <a:pt x="151858" y="0"/>
                      <a:pt x="235843" y="0"/>
                    </a:cubicBezTo>
                    <a:cubicBezTo>
                      <a:pt x="319828" y="0"/>
                      <a:pt x="397375" y="45002"/>
                      <a:pt x="439043" y="117922"/>
                    </a:cubicBezTo>
                    <a:close/>
                  </a:path>
                </a:pathLst>
              </a:custGeom>
              <a:ln w="9525" cap="rnd">
                <a:solidFill>
                  <a:srgbClr val="F39200"/>
                </a:solidFill>
                <a:prstDash val="solid"/>
                <a:round/>
              </a:ln>
            </p:spPr>
            <p:txBody>
              <a:bodyPr/>
              <a:lstStyle/>
              <a:p>
                <a:endParaRPr lang="nl-NL"/>
              </a:p>
            </p:txBody>
          </p:sp>
          <p:sp>
            <p:nvSpPr>
              <p:cNvPr id="53" name="TextBox 53"/>
              <p:cNvSpPr txBox="1"/>
              <p:nvPr/>
            </p:nvSpPr>
            <p:spPr>
              <a:xfrm>
                <a:off x="127000" y="292100"/>
                <a:ext cx="558800" cy="368300"/>
              </a:xfrm>
              <a:prstGeom prst="rect">
                <a:avLst/>
              </a:prstGeom>
            </p:spPr>
            <p:txBody>
              <a:bodyPr lIns="44335" tIns="44335" rIns="44335" bIns="44335" rtlCol="0" anchor="ctr"/>
              <a:lstStyle/>
              <a:p>
                <a:pPr algn="ctr">
                  <a:lnSpc>
                    <a:spcPts val="1960"/>
                  </a:lnSpc>
                </a:pPr>
                <a:endParaRPr/>
              </a:p>
            </p:txBody>
          </p:sp>
        </p:grpSp>
        <p:sp>
          <p:nvSpPr>
            <p:cNvPr id="54" name="Freeform 54"/>
            <p:cNvSpPr/>
            <p:nvPr/>
          </p:nvSpPr>
          <p:spPr>
            <a:xfrm>
              <a:off x="262721" y="214394"/>
              <a:ext cx="54640" cy="219659"/>
            </a:xfrm>
            <a:custGeom>
              <a:avLst/>
              <a:gdLst/>
              <a:ahLst/>
              <a:cxnLst/>
              <a:rect l="l" t="t" r="r" b="b"/>
              <a:pathLst>
                <a:path w="54640" h="219659">
                  <a:moveTo>
                    <a:pt x="0" y="0"/>
                  </a:moveTo>
                  <a:lnTo>
                    <a:pt x="54641" y="0"/>
                  </a:lnTo>
                  <a:lnTo>
                    <a:pt x="54641" y="219658"/>
                  </a:lnTo>
                  <a:lnTo>
                    <a:pt x="0" y="219658"/>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nl-NL"/>
            </a:p>
          </p:txBody>
        </p:sp>
      </p:grpSp>
      <p:sp>
        <p:nvSpPr>
          <p:cNvPr id="55" name="Freeform 55"/>
          <p:cNvSpPr/>
          <p:nvPr/>
        </p:nvSpPr>
        <p:spPr>
          <a:xfrm>
            <a:off x="5065459" y="3371163"/>
            <a:ext cx="252000" cy="273171"/>
          </a:xfrm>
          <a:custGeom>
            <a:avLst/>
            <a:gdLst/>
            <a:ahLst/>
            <a:cxnLst/>
            <a:rect l="l" t="t" r="r" b="b"/>
            <a:pathLst>
              <a:path w="252000" h="273171">
                <a:moveTo>
                  <a:pt x="0" y="0"/>
                </a:moveTo>
                <a:lnTo>
                  <a:pt x="252000" y="0"/>
                </a:lnTo>
                <a:lnTo>
                  <a:pt x="252000" y="273171"/>
                </a:lnTo>
                <a:lnTo>
                  <a:pt x="0" y="273171"/>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nl-NL"/>
          </a:p>
        </p:txBody>
      </p:sp>
      <p:sp>
        <p:nvSpPr>
          <p:cNvPr id="56" name="Freeform 56"/>
          <p:cNvSpPr/>
          <p:nvPr/>
        </p:nvSpPr>
        <p:spPr>
          <a:xfrm>
            <a:off x="5101459" y="3884673"/>
            <a:ext cx="180000" cy="300000"/>
          </a:xfrm>
          <a:custGeom>
            <a:avLst/>
            <a:gdLst/>
            <a:ahLst/>
            <a:cxnLst/>
            <a:rect l="l" t="t" r="r" b="b"/>
            <a:pathLst>
              <a:path w="180000" h="300000">
                <a:moveTo>
                  <a:pt x="0" y="0"/>
                </a:moveTo>
                <a:lnTo>
                  <a:pt x="180000" y="0"/>
                </a:lnTo>
                <a:lnTo>
                  <a:pt x="180000" y="300000"/>
                </a:lnTo>
                <a:lnTo>
                  <a:pt x="0" y="30000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57" name="Freeform 57"/>
          <p:cNvSpPr/>
          <p:nvPr/>
        </p:nvSpPr>
        <p:spPr>
          <a:xfrm>
            <a:off x="5065459" y="4452050"/>
            <a:ext cx="252000" cy="226485"/>
          </a:xfrm>
          <a:custGeom>
            <a:avLst/>
            <a:gdLst/>
            <a:ahLst/>
            <a:cxnLst/>
            <a:rect l="l" t="t" r="r" b="b"/>
            <a:pathLst>
              <a:path w="252000" h="226485">
                <a:moveTo>
                  <a:pt x="0" y="0"/>
                </a:moveTo>
                <a:lnTo>
                  <a:pt x="252000" y="0"/>
                </a:lnTo>
                <a:lnTo>
                  <a:pt x="252000" y="226485"/>
                </a:lnTo>
                <a:lnTo>
                  <a:pt x="0" y="22648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nl-NL"/>
          </a:p>
        </p:txBody>
      </p:sp>
      <p:sp>
        <p:nvSpPr>
          <p:cNvPr id="58" name="Freeform 58"/>
          <p:cNvSpPr/>
          <p:nvPr/>
        </p:nvSpPr>
        <p:spPr>
          <a:xfrm>
            <a:off x="5065459" y="4938087"/>
            <a:ext cx="252000" cy="306849"/>
          </a:xfrm>
          <a:custGeom>
            <a:avLst/>
            <a:gdLst/>
            <a:ahLst/>
            <a:cxnLst/>
            <a:rect l="l" t="t" r="r" b="b"/>
            <a:pathLst>
              <a:path w="252000" h="306849">
                <a:moveTo>
                  <a:pt x="0" y="0"/>
                </a:moveTo>
                <a:lnTo>
                  <a:pt x="252000" y="0"/>
                </a:lnTo>
                <a:lnTo>
                  <a:pt x="252000" y="306850"/>
                </a:lnTo>
                <a:lnTo>
                  <a:pt x="0" y="306850"/>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nl-NL"/>
          </a:p>
        </p:txBody>
      </p:sp>
      <p:grpSp>
        <p:nvGrpSpPr>
          <p:cNvPr id="59" name="Group 59"/>
          <p:cNvGrpSpPr/>
          <p:nvPr/>
        </p:nvGrpSpPr>
        <p:grpSpPr>
          <a:xfrm>
            <a:off x="5001435" y="6038993"/>
            <a:ext cx="435062" cy="380680"/>
            <a:chOff x="0" y="0"/>
            <a:chExt cx="812800" cy="711200"/>
          </a:xfrm>
        </p:grpSpPr>
        <p:sp>
          <p:nvSpPr>
            <p:cNvPr id="60" name="Freeform 60"/>
            <p:cNvSpPr/>
            <p:nvPr/>
          </p:nvSpPr>
          <p:spPr>
            <a:xfrm>
              <a:off x="170557" y="237678"/>
              <a:ext cx="471686" cy="473522"/>
            </a:xfrm>
            <a:custGeom>
              <a:avLst/>
              <a:gdLst/>
              <a:ahLst/>
              <a:cxnLst/>
              <a:rect l="l" t="t" r="r" b="b"/>
              <a:pathLst>
                <a:path w="471686" h="473522">
                  <a:moveTo>
                    <a:pt x="439043" y="117922"/>
                  </a:moveTo>
                  <a:lnTo>
                    <a:pt x="440612" y="120668"/>
                  </a:lnTo>
                  <a:cubicBezTo>
                    <a:pt x="482323" y="193662"/>
                    <a:pt x="482024" y="283341"/>
                    <a:pt x="439826" y="356055"/>
                  </a:cubicBezTo>
                  <a:cubicBezTo>
                    <a:pt x="397629" y="428769"/>
                    <a:pt x="319914" y="473522"/>
                    <a:pt x="235843" y="473522"/>
                  </a:cubicBezTo>
                  <a:lnTo>
                    <a:pt x="235843" y="473522"/>
                  </a:lnTo>
                  <a:cubicBezTo>
                    <a:pt x="151772" y="473522"/>
                    <a:pt x="74057" y="428769"/>
                    <a:pt x="31860" y="356055"/>
                  </a:cubicBezTo>
                  <a:cubicBezTo>
                    <a:pt x="-10338" y="283341"/>
                    <a:pt x="-10637" y="193662"/>
                    <a:pt x="31074" y="120668"/>
                  </a:cubicBezTo>
                  <a:lnTo>
                    <a:pt x="32643" y="117922"/>
                  </a:lnTo>
                  <a:cubicBezTo>
                    <a:pt x="74311" y="45002"/>
                    <a:pt x="151858" y="0"/>
                    <a:pt x="235843" y="0"/>
                  </a:cubicBezTo>
                  <a:cubicBezTo>
                    <a:pt x="319828" y="0"/>
                    <a:pt x="397375" y="45002"/>
                    <a:pt x="439043" y="117922"/>
                  </a:cubicBezTo>
                  <a:close/>
                </a:path>
              </a:pathLst>
            </a:custGeom>
            <a:ln w="9525" cap="rnd">
              <a:solidFill>
                <a:srgbClr val="97BF0D"/>
              </a:solidFill>
              <a:prstDash val="solid"/>
              <a:round/>
            </a:ln>
          </p:spPr>
          <p:txBody>
            <a:bodyPr/>
            <a:lstStyle/>
            <a:p>
              <a:endParaRPr lang="nl-NL"/>
            </a:p>
          </p:txBody>
        </p:sp>
        <p:sp>
          <p:nvSpPr>
            <p:cNvPr id="61" name="TextBox 61"/>
            <p:cNvSpPr txBox="1"/>
            <p:nvPr/>
          </p:nvSpPr>
          <p:spPr>
            <a:xfrm>
              <a:off x="127000" y="292100"/>
              <a:ext cx="558800" cy="368300"/>
            </a:xfrm>
            <a:prstGeom prst="rect">
              <a:avLst/>
            </a:prstGeom>
          </p:spPr>
          <p:txBody>
            <a:bodyPr lIns="44335" tIns="44335" rIns="44335" bIns="44335" rtlCol="0" anchor="ctr"/>
            <a:lstStyle/>
            <a:p>
              <a:pPr algn="ctr">
                <a:lnSpc>
                  <a:spcPts val="1960"/>
                </a:lnSpc>
              </a:pPr>
              <a:endParaRPr/>
            </a:p>
          </p:txBody>
        </p:sp>
      </p:grpSp>
      <p:sp>
        <p:nvSpPr>
          <p:cNvPr id="62" name="Freeform 62"/>
          <p:cNvSpPr/>
          <p:nvPr/>
        </p:nvSpPr>
        <p:spPr>
          <a:xfrm>
            <a:off x="5198476" y="6199788"/>
            <a:ext cx="40980" cy="164744"/>
          </a:xfrm>
          <a:custGeom>
            <a:avLst/>
            <a:gdLst/>
            <a:ahLst/>
            <a:cxnLst/>
            <a:rect l="l" t="t" r="r" b="b"/>
            <a:pathLst>
              <a:path w="40980" h="164744">
                <a:moveTo>
                  <a:pt x="0" y="0"/>
                </a:moveTo>
                <a:lnTo>
                  <a:pt x="40980" y="0"/>
                </a:lnTo>
                <a:lnTo>
                  <a:pt x="40980" y="164744"/>
                </a:lnTo>
                <a:lnTo>
                  <a:pt x="0" y="164744"/>
                </a:lnTo>
                <a:lnTo>
                  <a:pt x="0" y="0"/>
                </a:lnTo>
                <a:close/>
              </a:path>
            </a:pathLst>
          </a:custGeom>
          <a:blipFill>
            <a:blip>
              <a:extLst>
                <a:ext uri="{96DAC541-7B7A-43D3-8B79-37D633B846F1}">
                  <asvg:svgBlip xmlns:asvg="http://schemas.microsoft.com/office/drawing/2016/SVG/main" r:embed="rId19"/>
                </a:ext>
              </a:extLst>
            </a:blip>
            <a:stretch>
              <a:fillRect/>
            </a:stretch>
          </a:blipFill>
        </p:spPr>
        <p:txBody>
          <a:bodyPr/>
          <a:lstStyle/>
          <a:p>
            <a:endParaRPr lang="nl-NL"/>
          </a:p>
        </p:txBody>
      </p:sp>
      <p:sp>
        <p:nvSpPr>
          <p:cNvPr id="63" name="TextBox 63"/>
          <p:cNvSpPr txBox="1"/>
          <p:nvPr/>
        </p:nvSpPr>
        <p:spPr>
          <a:xfrm>
            <a:off x="832433" y="6958155"/>
            <a:ext cx="2188613" cy="230086"/>
          </a:xfrm>
          <a:prstGeom prst="rect">
            <a:avLst/>
          </a:prstGeom>
        </p:spPr>
        <p:txBody>
          <a:bodyPr lIns="0" tIns="0" rIns="0" bIns="0" rtlCol="0" anchor="t">
            <a:spAutoFit/>
          </a:bodyPr>
          <a:lstStyle/>
          <a:p>
            <a:pPr algn="l">
              <a:lnSpc>
                <a:spcPts val="1816"/>
              </a:lnSpc>
            </a:pPr>
            <a:r>
              <a:rPr lang="en-US" sz="1335" b="1">
                <a:solidFill>
                  <a:srgbClr val="253861"/>
                </a:solidFill>
                <a:latin typeface="Roboto Bold"/>
                <a:ea typeface="Roboto Bold"/>
                <a:cs typeface="Roboto Bold"/>
                <a:sym typeface="Roboto Bold"/>
              </a:rPr>
              <a:t>Wat leggen we wél vast? </a:t>
            </a:r>
          </a:p>
        </p:txBody>
      </p:sp>
      <p:grpSp>
        <p:nvGrpSpPr>
          <p:cNvPr id="64" name="Group 64"/>
          <p:cNvGrpSpPr/>
          <p:nvPr/>
        </p:nvGrpSpPr>
        <p:grpSpPr>
          <a:xfrm>
            <a:off x="4785002" y="7310515"/>
            <a:ext cx="1437315" cy="452624"/>
            <a:chOff x="0" y="0"/>
            <a:chExt cx="515101" cy="162210"/>
          </a:xfrm>
        </p:grpSpPr>
        <p:sp>
          <p:nvSpPr>
            <p:cNvPr id="65" name="Freeform 65"/>
            <p:cNvSpPr/>
            <p:nvPr/>
          </p:nvSpPr>
          <p:spPr>
            <a:xfrm>
              <a:off x="0" y="0"/>
              <a:ext cx="515101" cy="162210"/>
            </a:xfrm>
            <a:custGeom>
              <a:avLst/>
              <a:gdLst/>
              <a:ahLst/>
              <a:cxnLst/>
              <a:rect l="l" t="t" r="r" b="b"/>
              <a:pathLst>
                <a:path w="515101" h="162210">
                  <a:moveTo>
                    <a:pt x="32318" y="0"/>
                  </a:moveTo>
                  <a:lnTo>
                    <a:pt x="482783" y="0"/>
                  </a:lnTo>
                  <a:cubicBezTo>
                    <a:pt x="500632" y="0"/>
                    <a:pt x="515101" y="14469"/>
                    <a:pt x="515101" y="32318"/>
                  </a:cubicBezTo>
                  <a:lnTo>
                    <a:pt x="515101" y="129892"/>
                  </a:lnTo>
                  <a:cubicBezTo>
                    <a:pt x="515101" y="147741"/>
                    <a:pt x="500632" y="162210"/>
                    <a:pt x="482783" y="162210"/>
                  </a:cubicBezTo>
                  <a:lnTo>
                    <a:pt x="32318" y="162210"/>
                  </a:lnTo>
                  <a:cubicBezTo>
                    <a:pt x="14469" y="162210"/>
                    <a:pt x="0" y="147741"/>
                    <a:pt x="0" y="129892"/>
                  </a:cubicBezTo>
                  <a:lnTo>
                    <a:pt x="0" y="32318"/>
                  </a:lnTo>
                  <a:cubicBezTo>
                    <a:pt x="0" y="14469"/>
                    <a:pt x="14469" y="0"/>
                    <a:pt x="32318" y="0"/>
                  </a:cubicBezTo>
                  <a:close/>
                </a:path>
              </a:pathLst>
            </a:custGeom>
            <a:ln w="9525" cap="sq">
              <a:solidFill>
                <a:srgbClr val="253861"/>
              </a:solidFill>
              <a:prstDash val="solid"/>
              <a:miter/>
            </a:ln>
          </p:spPr>
          <p:txBody>
            <a:bodyPr/>
            <a:lstStyle/>
            <a:p>
              <a:endParaRPr lang="nl-NL"/>
            </a:p>
          </p:txBody>
        </p:sp>
        <p:sp>
          <p:nvSpPr>
            <p:cNvPr id="66" name="TextBox 66"/>
            <p:cNvSpPr txBox="1"/>
            <p:nvPr/>
          </p:nvSpPr>
          <p:spPr>
            <a:xfrm>
              <a:off x="0" y="-38100"/>
              <a:ext cx="515101" cy="200310"/>
            </a:xfrm>
            <a:prstGeom prst="rect">
              <a:avLst/>
            </a:prstGeom>
          </p:spPr>
          <p:txBody>
            <a:bodyPr lIns="50800" tIns="50800" rIns="50800" bIns="50800" rtlCol="0" anchor="ctr"/>
            <a:lstStyle/>
            <a:p>
              <a:pPr algn="ctr">
                <a:lnSpc>
                  <a:spcPts val="1960"/>
                </a:lnSpc>
              </a:pPr>
              <a:endParaRPr/>
            </a:p>
          </p:txBody>
        </p:sp>
      </p:grpSp>
      <p:sp>
        <p:nvSpPr>
          <p:cNvPr id="67" name="AutoShape 67"/>
          <p:cNvSpPr/>
          <p:nvPr/>
        </p:nvSpPr>
        <p:spPr>
          <a:xfrm flipH="1">
            <a:off x="5503659" y="7763140"/>
            <a:ext cx="0" cy="254187"/>
          </a:xfrm>
          <a:prstGeom prst="line">
            <a:avLst/>
          </a:prstGeom>
          <a:ln w="19050" cap="flat">
            <a:solidFill>
              <a:srgbClr val="000000"/>
            </a:solidFill>
            <a:prstDash val="solid"/>
            <a:headEnd type="none" w="sm" len="sm"/>
            <a:tailEnd type="arrow" w="med" len="sm"/>
          </a:ln>
        </p:spPr>
        <p:txBody>
          <a:bodyPr/>
          <a:lstStyle/>
          <a:p>
            <a:endParaRPr lang="nl-NL"/>
          </a:p>
        </p:txBody>
      </p:sp>
      <p:sp>
        <p:nvSpPr>
          <p:cNvPr id="68" name="Freeform 68"/>
          <p:cNvSpPr/>
          <p:nvPr/>
        </p:nvSpPr>
        <p:spPr>
          <a:xfrm>
            <a:off x="4573643" y="7877440"/>
            <a:ext cx="2001398" cy="204852"/>
          </a:xfrm>
          <a:custGeom>
            <a:avLst/>
            <a:gdLst/>
            <a:ahLst/>
            <a:cxnLst/>
            <a:rect l="l" t="t" r="r" b="b"/>
            <a:pathLst>
              <a:path w="2001398" h="204852">
                <a:moveTo>
                  <a:pt x="0" y="204852"/>
                </a:moveTo>
                <a:lnTo>
                  <a:pt x="0" y="102426"/>
                </a:lnTo>
                <a:cubicBezTo>
                  <a:pt x="0" y="45858"/>
                  <a:pt x="45858" y="0"/>
                  <a:pt x="102426" y="0"/>
                </a:cubicBezTo>
                <a:lnTo>
                  <a:pt x="1904342" y="0"/>
                </a:lnTo>
                <a:cubicBezTo>
                  <a:pt x="1930083" y="0"/>
                  <a:pt x="1954769" y="10226"/>
                  <a:pt x="1972971" y="28427"/>
                </a:cubicBezTo>
                <a:cubicBezTo>
                  <a:pt x="1991173" y="46629"/>
                  <a:pt x="2001398" y="71315"/>
                  <a:pt x="2001398" y="97056"/>
                </a:cubicBezTo>
                <a:lnTo>
                  <a:pt x="2001398" y="194112"/>
                </a:lnTo>
              </a:path>
            </a:pathLst>
          </a:custGeom>
          <a:ln w="19050" cap="flat">
            <a:solidFill>
              <a:srgbClr val="000000"/>
            </a:solidFill>
            <a:prstDash val="solid"/>
            <a:headEnd type="arrow" w="med" len="sm"/>
            <a:tailEnd type="arrow" w="med" len="sm"/>
          </a:ln>
        </p:spPr>
        <p:txBody>
          <a:bodyPr/>
          <a:lstStyle/>
          <a:p>
            <a:endParaRPr lang="nl-NL"/>
          </a:p>
        </p:txBody>
      </p:sp>
      <p:sp>
        <p:nvSpPr>
          <p:cNvPr id="69" name="AutoShape 69"/>
          <p:cNvSpPr/>
          <p:nvPr/>
        </p:nvSpPr>
        <p:spPr>
          <a:xfrm flipH="1">
            <a:off x="5499362" y="8653792"/>
            <a:ext cx="0" cy="254187"/>
          </a:xfrm>
          <a:prstGeom prst="line">
            <a:avLst/>
          </a:prstGeom>
          <a:ln w="19050" cap="flat">
            <a:solidFill>
              <a:srgbClr val="000000"/>
            </a:solidFill>
            <a:prstDash val="solid"/>
            <a:headEnd type="none" w="sm" len="sm"/>
            <a:tailEnd type="arrow" w="med" len="sm"/>
          </a:ln>
        </p:spPr>
        <p:txBody>
          <a:bodyPr/>
          <a:lstStyle/>
          <a:p>
            <a:endParaRPr lang="nl-NL"/>
          </a:p>
        </p:txBody>
      </p:sp>
      <p:sp>
        <p:nvSpPr>
          <p:cNvPr id="70" name="Freeform 70"/>
          <p:cNvSpPr/>
          <p:nvPr/>
        </p:nvSpPr>
        <p:spPr>
          <a:xfrm>
            <a:off x="4566149" y="8598815"/>
            <a:ext cx="2018417" cy="174727"/>
          </a:xfrm>
          <a:custGeom>
            <a:avLst/>
            <a:gdLst/>
            <a:ahLst/>
            <a:cxnLst/>
            <a:rect l="l" t="t" r="r" b="b"/>
            <a:pathLst>
              <a:path w="2018417" h="174727">
                <a:moveTo>
                  <a:pt x="0" y="54977"/>
                </a:moveTo>
                <a:lnTo>
                  <a:pt x="0" y="114852"/>
                </a:lnTo>
                <a:cubicBezTo>
                  <a:pt x="0" y="130731"/>
                  <a:pt x="6308" y="145961"/>
                  <a:pt x="17537" y="157189"/>
                </a:cubicBezTo>
                <a:cubicBezTo>
                  <a:pt x="28766" y="168418"/>
                  <a:pt x="43995" y="174726"/>
                  <a:pt x="59875" y="174726"/>
                </a:cubicBezTo>
                <a:lnTo>
                  <a:pt x="1931054" y="174726"/>
                </a:lnTo>
                <a:cubicBezTo>
                  <a:pt x="1954224" y="174726"/>
                  <a:pt x="1976445" y="165522"/>
                  <a:pt x="1992829" y="149138"/>
                </a:cubicBezTo>
                <a:cubicBezTo>
                  <a:pt x="2009213" y="132754"/>
                  <a:pt x="2018417" y="110533"/>
                  <a:pt x="2018417" y="87363"/>
                </a:cubicBezTo>
                <a:lnTo>
                  <a:pt x="2018417" y="0"/>
                </a:lnTo>
              </a:path>
            </a:pathLst>
          </a:custGeom>
          <a:ln w="19050" cap="flat">
            <a:solidFill>
              <a:srgbClr val="000000"/>
            </a:solidFill>
            <a:prstDash val="solid"/>
            <a:headEnd type="none" w="sm" len="sm"/>
            <a:tailEnd type="none" w="sm" len="sm"/>
          </a:ln>
        </p:spPr>
        <p:txBody>
          <a:bodyPr/>
          <a:lstStyle/>
          <a:p>
            <a:endParaRPr lang="nl-NL"/>
          </a:p>
        </p:txBody>
      </p:sp>
      <p:sp>
        <p:nvSpPr>
          <p:cNvPr id="71" name="AutoShape 71"/>
          <p:cNvSpPr/>
          <p:nvPr/>
        </p:nvSpPr>
        <p:spPr>
          <a:xfrm>
            <a:off x="491828" y="7092248"/>
            <a:ext cx="219682" cy="0"/>
          </a:xfrm>
          <a:prstGeom prst="line">
            <a:avLst/>
          </a:prstGeom>
          <a:ln w="9525" cap="flat">
            <a:solidFill>
              <a:srgbClr val="D9D9D9"/>
            </a:solidFill>
            <a:prstDash val="solid"/>
            <a:headEnd type="none" w="sm" len="sm"/>
            <a:tailEnd type="none" w="sm" len="sm"/>
          </a:ln>
        </p:spPr>
        <p:txBody>
          <a:bodyPr/>
          <a:lstStyle/>
          <a:p>
            <a:endParaRPr lang="nl-NL"/>
          </a:p>
        </p:txBody>
      </p:sp>
      <p:sp>
        <p:nvSpPr>
          <p:cNvPr id="72" name="AutoShape 72"/>
          <p:cNvSpPr/>
          <p:nvPr/>
        </p:nvSpPr>
        <p:spPr>
          <a:xfrm>
            <a:off x="2754719" y="7082723"/>
            <a:ext cx="1158033" cy="7163"/>
          </a:xfrm>
          <a:prstGeom prst="line">
            <a:avLst/>
          </a:prstGeom>
          <a:ln w="9525" cap="flat">
            <a:solidFill>
              <a:srgbClr val="D9D9D9"/>
            </a:solidFill>
            <a:prstDash val="solid"/>
            <a:headEnd type="none" w="sm" len="sm"/>
            <a:tailEnd type="none" w="sm" len="sm"/>
          </a:ln>
        </p:spPr>
        <p:txBody>
          <a:bodyPr/>
          <a:lstStyle/>
          <a:p>
            <a:endParaRPr lang="nl-NL"/>
          </a:p>
        </p:txBody>
      </p:sp>
      <p:sp>
        <p:nvSpPr>
          <p:cNvPr id="73" name="AutoShape 73"/>
          <p:cNvSpPr/>
          <p:nvPr/>
        </p:nvSpPr>
        <p:spPr>
          <a:xfrm>
            <a:off x="4043252" y="7104459"/>
            <a:ext cx="0" cy="2168048"/>
          </a:xfrm>
          <a:prstGeom prst="line">
            <a:avLst/>
          </a:prstGeom>
          <a:ln w="9525" cap="flat">
            <a:solidFill>
              <a:srgbClr val="D9D9D9"/>
            </a:solidFill>
            <a:prstDash val="solid"/>
            <a:headEnd type="none" w="sm" len="sm"/>
            <a:tailEnd type="none" w="sm" len="sm"/>
          </a:ln>
        </p:spPr>
        <p:txBody>
          <a:bodyPr/>
          <a:lstStyle/>
          <a:p>
            <a:endParaRPr lang="nl-NL"/>
          </a:p>
        </p:txBody>
      </p:sp>
      <p:grpSp>
        <p:nvGrpSpPr>
          <p:cNvPr id="74" name="Group 74"/>
          <p:cNvGrpSpPr/>
          <p:nvPr/>
        </p:nvGrpSpPr>
        <p:grpSpPr>
          <a:xfrm>
            <a:off x="486222" y="7340641"/>
            <a:ext cx="1162234" cy="2014570"/>
            <a:chOff x="0" y="0"/>
            <a:chExt cx="416519" cy="721976"/>
          </a:xfrm>
        </p:grpSpPr>
        <p:sp>
          <p:nvSpPr>
            <p:cNvPr id="75" name="Freeform 75"/>
            <p:cNvSpPr/>
            <p:nvPr/>
          </p:nvSpPr>
          <p:spPr>
            <a:xfrm>
              <a:off x="0" y="0"/>
              <a:ext cx="416519" cy="721976"/>
            </a:xfrm>
            <a:custGeom>
              <a:avLst/>
              <a:gdLst/>
              <a:ahLst/>
              <a:cxnLst/>
              <a:rect l="l" t="t" r="r" b="b"/>
              <a:pathLst>
                <a:path w="416519" h="721976">
                  <a:moveTo>
                    <a:pt x="39967" y="0"/>
                  </a:moveTo>
                  <a:lnTo>
                    <a:pt x="376551" y="0"/>
                  </a:lnTo>
                  <a:cubicBezTo>
                    <a:pt x="387151" y="0"/>
                    <a:pt x="397317" y="4211"/>
                    <a:pt x="404812" y="11706"/>
                  </a:cubicBezTo>
                  <a:cubicBezTo>
                    <a:pt x="412308" y="19202"/>
                    <a:pt x="416519" y="29367"/>
                    <a:pt x="416519" y="39967"/>
                  </a:cubicBezTo>
                  <a:lnTo>
                    <a:pt x="416519" y="682009"/>
                  </a:lnTo>
                  <a:cubicBezTo>
                    <a:pt x="416519" y="704082"/>
                    <a:pt x="398624" y="721976"/>
                    <a:pt x="376551" y="721976"/>
                  </a:cubicBezTo>
                  <a:lnTo>
                    <a:pt x="39967" y="721976"/>
                  </a:lnTo>
                  <a:cubicBezTo>
                    <a:pt x="29367" y="721976"/>
                    <a:pt x="19202" y="717765"/>
                    <a:pt x="11706" y="710270"/>
                  </a:cubicBezTo>
                  <a:cubicBezTo>
                    <a:pt x="4211" y="702775"/>
                    <a:pt x="0" y="692609"/>
                    <a:pt x="0" y="682009"/>
                  </a:cubicBezTo>
                  <a:lnTo>
                    <a:pt x="0" y="39967"/>
                  </a:lnTo>
                  <a:cubicBezTo>
                    <a:pt x="0" y="29367"/>
                    <a:pt x="4211" y="19202"/>
                    <a:pt x="11706" y="11706"/>
                  </a:cubicBezTo>
                  <a:cubicBezTo>
                    <a:pt x="19202" y="4211"/>
                    <a:pt x="29367" y="0"/>
                    <a:pt x="39967" y="0"/>
                  </a:cubicBezTo>
                  <a:close/>
                </a:path>
              </a:pathLst>
            </a:custGeom>
            <a:ln w="9525" cap="sq">
              <a:solidFill>
                <a:srgbClr val="D9D9D9"/>
              </a:solidFill>
              <a:prstDash val="solid"/>
              <a:miter/>
            </a:ln>
          </p:spPr>
          <p:txBody>
            <a:bodyPr/>
            <a:lstStyle/>
            <a:p>
              <a:endParaRPr lang="nl-NL"/>
            </a:p>
          </p:txBody>
        </p:sp>
        <p:sp>
          <p:nvSpPr>
            <p:cNvPr id="76" name="TextBox 76"/>
            <p:cNvSpPr txBox="1"/>
            <p:nvPr/>
          </p:nvSpPr>
          <p:spPr>
            <a:xfrm>
              <a:off x="0" y="-38100"/>
              <a:ext cx="416519" cy="760076"/>
            </a:xfrm>
            <a:prstGeom prst="rect">
              <a:avLst/>
            </a:prstGeom>
          </p:spPr>
          <p:txBody>
            <a:bodyPr lIns="50800" tIns="50800" rIns="50800" bIns="50800" rtlCol="0" anchor="ctr"/>
            <a:lstStyle/>
            <a:p>
              <a:pPr algn="ctr">
                <a:lnSpc>
                  <a:spcPts val="1960"/>
                </a:lnSpc>
              </a:pPr>
              <a:endParaRPr/>
            </a:p>
          </p:txBody>
        </p:sp>
      </p:grpSp>
      <p:sp>
        <p:nvSpPr>
          <p:cNvPr id="77" name="Freeform 77"/>
          <p:cNvSpPr/>
          <p:nvPr/>
        </p:nvSpPr>
        <p:spPr>
          <a:xfrm>
            <a:off x="832433" y="7512091"/>
            <a:ext cx="476449" cy="341311"/>
          </a:xfrm>
          <a:custGeom>
            <a:avLst/>
            <a:gdLst/>
            <a:ahLst/>
            <a:cxnLst/>
            <a:rect l="l" t="t" r="r" b="b"/>
            <a:pathLst>
              <a:path w="476449" h="341311">
                <a:moveTo>
                  <a:pt x="0" y="0"/>
                </a:moveTo>
                <a:lnTo>
                  <a:pt x="476449" y="0"/>
                </a:lnTo>
                <a:lnTo>
                  <a:pt x="476449" y="341311"/>
                </a:lnTo>
                <a:lnTo>
                  <a:pt x="0" y="341311"/>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nl-NL"/>
          </a:p>
        </p:txBody>
      </p:sp>
      <p:grpSp>
        <p:nvGrpSpPr>
          <p:cNvPr id="78" name="Group 78"/>
          <p:cNvGrpSpPr/>
          <p:nvPr/>
        </p:nvGrpSpPr>
        <p:grpSpPr>
          <a:xfrm>
            <a:off x="1742005" y="7340641"/>
            <a:ext cx="1054225" cy="2014570"/>
            <a:chOff x="0" y="0"/>
            <a:chExt cx="377810" cy="721976"/>
          </a:xfrm>
        </p:grpSpPr>
        <p:sp>
          <p:nvSpPr>
            <p:cNvPr id="79" name="Freeform 79"/>
            <p:cNvSpPr/>
            <p:nvPr/>
          </p:nvSpPr>
          <p:spPr>
            <a:xfrm>
              <a:off x="0" y="0"/>
              <a:ext cx="377810" cy="721976"/>
            </a:xfrm>
            <a:custGeom>
              <a:avLst/>
              <a:gdLst/>
              <a:ahLst/>
              <a:cxnLst/>
              <a:rect l="l" t="t" r="r" b="b"/>
              <a:pathLst>
                <a:path w="377810" h="721976">
                  <a:moveTo>
                    <a:pt x="44062" y="0"/>
                  </a:moveTo>
                  <a:lnTo>
                    <a:pt x="333748" y="0"/>
                  </a:lnTo>
                  <a:cubicBezTo>
                    <a:pt x="345434" y="0"/>
                    <a:pt x="356642" y="4642"/>
                    <a:pt x="364905" y="12906"/>
                  </a:cubicBezTo>
                  <a:cubicBezTo>
                    <a:pt x="373168" y="21169"/>
                    <a:pt x="377810" y="32376"/>
                    <a:pt x="377810" y="44062"/>
                  </a:cubicBezTo>
                  <a:lnTo>
                    <a:pt x="377810" y="677914"/>
                  </a:lnTo>
                  <a:cubicBezTo>
                    <a:pt x="377810" y="702249"/>
                    <a:pt x="358083" y="721976"/>
                    <a:pt x="333748" y="721976"/>
                  </a:cubicBezTo>
                  <a:lnTo>
                    <a:pt x="44062" y="721976"/>
                  </a:lnTo>
                  <a:cubicBezTo>
                    <a:pt x="32376" y="721976"/>
                    <a:pt x="21169" y="717334"/>
                    <a:pt x="12906" y="709071"/>
                  </a:cubicBezTo>
                  <a:cubicBezTo>
                    <a:pt x="4642" y="700807"/>
                    <a:pt x="0" y="689600"/>
                    <a:pt x="0" y="677914"/>
                  </a:cubicBezTo>
                  <a:lnTo>
                    <a:pt x="0" y="44062"/>
                  </a:lnTo>
                  <a:cubicBezTo>
                    <a:pt x="0" y="19727"/>
                    <a:pt x="19727" y="0"/>
                    <a:pt x="44062" y="0"/>
                  </a:cubicBezTo>
                  <a:close/>
                </a:path>
              </a:pathLst>
            </a:custGeom>
            <a:ln w="9525" cap="sq">
              <a:solidFill>
                <a:srgbClr val="D9D9D9"/>
              </a:solidFill>
              <a:prstDash val="solid"/>
              <a:miter/>
            </a:ln>
          </p:spPr>
          <p:txBody>
            <a:bodyPr/>
            <a:lstStyle/>
            <a:p>
              <a:endParaRPr lang="nl-NL"/>
            </a:p>
          </p:txBody>
        </p:sp>
        <p:sp>
          <p:nvSpPr>
            <p:cNvPr id="80" name="TextBox 80"/>
            <p:cNvSpPr txBox="1"/>
            <p:nvPr/>
          </p:nvSpPr>
          <p:spPr>
            <a:xfrm>
              <a:off x="0" y="-38100"/>
              <a:ext cx="377810" cy="760076"/>
            </a:xfrm>
            <a:prstGeom prst="rect">
              <a:avLst/>
            </a:prstGeom>
          </p:spPr>
          <p:txBody>
            <a:bodyPr lIns="50800" tIns="50800" rIns="50800" bIns="50800" rtlCol="0" anchor="ctr"/>
            <a:lstStyle/>
            <a:p>
              <a:pPr algn="ctr">
                <a:lnSpc>
                  <a:spcPts val="1960"/>
                </a:lnSpc>
              </a:pPr>
              <a:endParaRPr/>
            </a:p>
          </p:txBody>
        </p:sp>
      </p:grpSp>
      <p:sp>
        <p:nvSpPr>
          <p:cNvPr id="81" name="Freeform 81"/>
          <p:cNvSpPr/>
          <p:nvPr/>
        </p:nvSpPr>
        <p:spPr>
          <a:xfrm>
            <a:off x="2075049" y="7464466"/>
            <a:ext cx="389911" cy="388936"/>
          </a:xfrm>
          <a:custGeom>
            <a:avLst/>
            <a:gdLst/>
            <a:ahLst/>
            <a:cxnLst/>
            <a:rect l="l" t="t" r="r" b="b"/>
            <a:pathLst>
              <a:path w="389911" h="388936">
                <a:moveTo>
                  <a:pt x="0" y="0"/>
                </a:moveTo>
                <a:lnTo>
                  <a:pt x="389911" y="0"/>
                </a:lnTo>
                <a:lnTo>
                  <a:pt x="389911" y="388936"/>
                </a:lnTo>
                <a:lnTo>
                  <a:pt x="0" y="388936"/>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nl-NL"/>
          </a:p>
        </p:txBody>
      </p:sp>
      <p:grpSp>
        <p:nvGrpSpPr>
          <p:cNvPr id="82" name="Group 82"/>
          <p:cNvGrpSpPr/>
          <p:nvPr/>
        </p:nvGrpSpPr>
        <p:grpSpPr>
          <a:xfrm>
            <a:off x="2898154" y="7350213"/>
            <a:ext cx="1014598" cy="2014570"/>
            <a:chOff x="0" y="0"/>
            <a:chExt cx="363609" cy="721976"/>
          </a:xfrm>
        </p:grpSpPr>
        <p:sp>
          <p:nvSpPr>
            <p:cNvPr id="83" name="Freeform 83"/>
            <p:cNvSpPr/>
            <p:nvPr/>
          </p:nvSpPr>
          <p:spPr>
            <a:xfrm>
              <a:off x="0" y="0"/>
              <a:ext cx="363609" cy="721976"/>
            </a:xfrm>
            <a:custGeom>
              <a:avLst/>
              <a:gdLst/>
              <a:ahLst/>
              <a:cxnLst/>
              <a:rect l="l" t="t" r="r" b="b"/>
              <a:pathLst>
                <a:path w="363609" h="721976">
                  <a:moveTo>
                    <a:pt x="45783" y="0"/>
                  </a:moveTo>
                  <a:lnTo>
                    <a:pt x="317826" y="0"/>
                  </a:lnTo>
                  <a:cubicBezTo>
                    <a:pt x="343111" y="0"/>
                    <a:pt x="363609" y="20498"/>
                    <a:pt x="363609" y="45783"/>
                  </a:cubicBezTo>
                  <a:lnTo>
                    <a:pt x="363609" y="676193"/>
                  </a:lnTo>
                  <a:cubicBezTo>
                    <a:pt x="363609" y="701478"/>
                    <a:pt x="343111" y="721976"/>
                    <a:pt x="317826" y="721976"/>
                  </a:cubicBezTo>
                  <a:lnTo>
                    <a:pt x="45783" y="721976"/>
                  </a:lnTo>
                  <a:cubicBezTo>
                    <a:pt x="20498" y="721976"/>
                    <a:pt x="0" y="701478"/>
                    <a:pt x="0" y="676193"/>
                  </a:cubicBezTo>
                  <a:lnTo>
                    <a:pt x="0" y="45783"/>
                  </a:lnTo>
                  <a:cubicBezTo>
                    <a:pt x="0" y="20498"/>
                    <a:pt x="20498" y="0"/>
                    <a:pt x="45783" y="0"/>
                  </a:cubicBezTo>
                  <a:close/>
                </a:path>
              </a:pathLst>
            </a:custGeom>
            <a:ln w="9525" cap="sq">
              <a:solidFill>
                <a:srgbClr val="D9D9D9"/>
              </a:solidFill>
              <a:prstDash val="solid"/>
              <a:miter/>
            </a:ln>
          </p:spPr>
          <p:txBody>
            <a:bodyPr/>
            <a:lstStyle/>
            <a:p>
              <a:endParaRPr lang="nl-NL"/>
            </a:p>
          </p:txBody>
        </p:sp>
        <p:sp>
          <p:nvSpPr>
            <p:cNvPr id="84" name="TextBox 84"/>
            <p:cNvSpPr txBox="1"/>
            <p:nvPr/>
          </p:nvSpPr>
          <p:spPr>
            <a:xfrm>
              <a:off x="0" y="-38100"/>
              <a:ext cx="363609" cy="760076"/>
            </a:xfrm>
            <a:prstGeom prst="rect">
              <a:avLst/>
            </a:prstGeom>
          </p:spPr>
          <p:txBody>
            <a:bodyPr lIns="50800" tIns="50800" rIns="50800" bIns="50800" rtlCol="0" anchor="ctr"/>
            <a:lstStyle/>
            <a:p>
              <a:pPr algn="ctr">
                <a:lnSpc>
                  <a:spcPts val="1960"/>
                </a:lnSpc>
              </a:pPr>
              <a:endParaRPr/>
            </a:p>
          </p:txBody>
        </p:sp>
      </p:grpSp>
      <p:grpSp>
        <p:nvGrpSpPr>
          <p:cNvPr id="85" name="Group 85"/>
          <p:cNvGrpSpPr/>
          <p:nvPr/>
        </p:nvGrpSpPr>
        <p:grpSpPr>
          <a:xfrm>
            <a:off x="4395953" y="8973567"/>
            <a:ext cx="2188613" cy="381324"/>
            <a:chOff x="0" y="0"/>
            <a:chExt cx="784349" cy="136658"/>
          </a:xfrm>
        </p:grpSpPr>
        <p:sp>
          <p:nvSpPr>
            <p:cNvPr id="86" name="Freeform 86"/>
            <p:cNvSpPr/>
            <p:nvPr/>
          </p:nvSpPr>
          <p:spPr>
            <a:xfrm>
              <a:off x="0" y="0"/>
              <a:ext cx="784349" cy="136658"/>
            </a:xfrm>
            <a:custGeom>
              <a:avLst/>
              <a:gdLst/>
              <a:ahLst/>
              <a:cxnLst/>
              <a:rect l="l" t="t" r="r" b="b"/>
              <a:pathLst>
                <a:path w="784349" h="136658">
                  <a:moveTo>
                    <a:pt x="21224" y="0"/>
                  </a:moveTo>
                  <a:lnTo>
                    <a:pt x="763125" y="0"/>
                  </a:lnTo>
                  <a:cubicBezTo>
                    <a:pt x="768754" y="0"/>
                    <a:pt x="774153" y="2236"/>
                    <a:pt x="778133" y="6216"/>
                  </a:cubicBezTo>
                  <a:cubicBezTo>
                    <a:pt x="782113" y="10197"/>
                    <a:pt x="784349" y="15595"/>
                    <a:pt x="784349" y="21224"/>
                  </a:cubicBezTo>
                  <a:lnTo>
                    <a:pt x="784349" y="115434"/>
                  </a:lnTo>
                  <a:cubicBezTo>
                    <a:pt x="784349" y="121063"/>
                    <a:pt x="782113" y="126461"/>
                    <a:pt x="778133" y="130441"/>
                  </a:cubicBezTo>
                  <a:cubicBezTo>
                    <a:pt x="774153" y="134422"/>
                    <a:pt x="768754" y="136658"/>
                    <a:pt x="763125" y="136658"/>
                  </a:cubicBezTo>
                  <a:lnTo>
                    <a:pt x="21224" y="136658"/>
                  </a:lnTo>
                  <a:cubicBezTo>
                    <a:pt x="15595" y="136658"/>
                    <a:pt x="10197" y="134422"/>
                    <a:pt x="6216" y="130441"/>
                  </a:cubicBezTo>
                  <a:cubicBezTo>
                    <a:pt x="2236" y="126461"/>
                    <a:pt x="0" y="121063"/>
                    <a:pt x="0" y="115434"/>
                  </a:cubicBezTo>
                  <a:lnTo>
                    <a:pt x="0" y="21224"/>
                  </a:lnTo>
                  <a:cubicBezTo>
                    <a:pt x="0" y="15595"/>
                    <a:pt x="2236" y="10197"/>
                    <a:pt x="6216" y="6216"/>
                  </a:cubicBezTo>
                  <a:cubicBezTo>
                    <a:pt x="10197" y="2236"/>
                    <a:pt x="15595" y="0"/>
                    <a:pt x="21224" y="0"/>
                  </a:cubicBezTo>
                  <a:close/>
                </a:path>
              </a:pathLst>
            </a:custGeom>
            <a:ln w="9525" cap="sq">
              <a:solidFill>
                <a:srgbClr val="2F858A"/>
              </a:solidFill>
              <a:prstDash val="solid"/>
              <a:miter/>
            </a:ln>
          </p:spPr>
          <p:txBody>
            <a:bodyPr/>
            <a:lstStyle/>
            <a:p>
              <a:endParaRPr lang="nl-NL"/>
            </a:p>
          </p:txBody>
        </p:sp>
        <p:sp>
          <p:nvSpPr>
            <p:cNvPr id="87" name="TextBox 87"/>
            <p:cNvSpPr txBox="1"/>
            <p:nvPr/>
          </p:nvSpPr>
          <p:spPr>
            <a:xfrm>
              <a:off x="0" y="-38100"/>
              <a:ext cx="784349" cy="174758"/>
            </a:xfrm>
            <a:prstGeom prst="rect">
              <a:avLst/>
            </a:prstGeom>
          </p:spPr>
          <p:txBody>
            <a:bodyPr lIns="50800" tIns="50800" rIns="50800" bIns="50800" rtlCol="0" anchor="ctr"/>
            <a:lstStyle/>
            <a:p>
              <a:pPr algn="ctr">
                <a:lnSpc>
                  <a:spcPts val="1960"/>
                </a:lnSpc>
              </a:pPr>
              <a:endParaRPr/>
            </a:p>
          </p:txBody>
        </p:sp>
      </p:grpSp>
      <p:sp>
        <p:nvSpPr>
          <p:cNvPr id="88" name="Freeform 88"/>
          <p:cNvSpPr/>
          <p:nvPr/>
        </p:nvSpPr>
        <p:spPr>
          <a:xfrm>
            <a:off x="4634179" y="9040051"/>
            <a:ext cx="177263" cy="248354"/>
          </a:xfrm>
          <a:custGeom>
            <a:avLst/>
            <a:gdLst/>
            <a:ahLst/>
            <a:cxnLst/>
            <a:rect l="l" t="t" r="r" b="b"/>
            <a:pathLst>
              <a:path w="177263" h="248354">
                <a:moveTo>
                  <a:pt x="0" y="0"/>
                </a:moveTo>
                <a:lnTo>
                  <a:pt x="177262" y="0"/>
                </a:lnTo>
                <a:lnTo>
                  <a:pt x="177262" y="248354"/>
                </a:lnTo>
                <a:lnTo>
                  <a:pt x="0" y="248354"/>
                </a:lnTo>
                <a:lnTo>
                  <a:pt x="0" y="0"/>
                </a:lnTo>
                <a:close/>
              </a:path>
            </a:pathLst>
          </a:custGeom>
          <a:blipFill>
            <a:blip>
              <a:extLst>
                <a:ext uri="{96DAC541-7B7A-43D3-8B79-37D633B846F1}">
                  <asvg:svgBlip xmlns:asvg="http://schemas.microsoft.com/office/drawing/2016/SVG/main" r:embed="rId22"/>
                </a:ext>
              </a:extLst>
            </a:blip>
            <a:stretch>
              <a:fillRect/>
            </a:stretch>
          </a:blipFill>
        </p:spPr>
        <p:txBody>
          <a:bodyPr/>
          <a:lstStyle/>
          <a:p>
            <a:endParaRPr lang="nl-NL"/>
          </a:p>
        </p:txBody>
      </p:sp>
      <p:grpSp>
        <p:nvGrpSpPr>
          <p:cNvPr id="89" name="Group 89"/>
          <p:cNvGrpSpPr/>
          <p:nvPr/>
        </p:nvGrpSpPr>
        <p:grpSpPr>
          <a:xfrm>
            <a:off x="486222" y="9507290"/>
            <a:ext cx="6576296" cy="549995"/>
            <a:chOff x="0" y="0"/>
            <a:chExt cx="2356796" cy="197106"/>
          </a:xfrm>
        </p:grpSpPr>
        <p:sp>
          <p:nvSpPr>
            <p:cNvPr id="90" name="Freeform 90"/>
            <p:cNvSpPr/>
            <p:nvPr/>
          </p:nvSpPr>
          <p:spPr>
            <a:xfrm>
              <a:off x="0" y="0"/>
              <a:ext cx="2356796" cy="197106"/>
            </a:xfrm>
            <a:custGeom>
              <a:avLst/>
              <a:gdLst/>
              <a:ahLst/>
              <a:cxnLst/>
              <a:rect l="l" t="t" r="r" b="b"/>
              <a:pathLst>
                <a:path w="2356796" h="197106">
                  <a:moveTo>
                    <a:pt x="7063" y="0"/>
                  </a:moveTo>
                  <a:lnTo>
                    <a:pt x="2349733" y="0"/>
                  </a:lnTo>
                  <a:cubicBezTo>
                    <a:pt x="2353634" y="0"/>
                    <a:pt x="2356796" y="3162"/>
                    <a:pt x="2356796" y="7063"/>
                  </a:cubicBezTo>
                  <a:lnTo>
                    <a:pt x="2356796" y="190042"/>
                  </a:lnTo>
                  <a:cubicBezTo>
                    <a:pt x="2356796" y="193943"/>
                    <a:pt x="2353634" y="197106"/>
                    <a:pt x="2349733" y="197106"/>
                  </a:cubicBezTo>
                  <a:lnTo>
                    <a:pt x="7063" y="197106"/>
                  </a:lnTo>
                  <a:cubicBezTo>
                    <a:pt x="3162" y="197106"/>
                    <a:pt x="0" y="193943"/>
                    <a:pt x="0" y="190042"/>
                  </a:cubicBezTo>
                  <a:lnTo>
                    <a:pt x="0" y="7063"/>
                  </a:lnTo>
                  <a:cubicBezTo>
                    <a:pt x="0" y="3162"/>
                    <a:pt x="3162" y="0"/>
                    <a:pt x="7063" y="0"/>
                  </a:cubicBezTo>
                  <a:close/>
                </a:path>
              </a:pathLst>
            </a:custGeom>
            <a:solidFill>
              <a:srgbClr val="39A9DC">
                <a:alpha val="9804"/>
              </a:srgbClr>
            </a:solidFill>
            <a:ln w="9525" cap="sq">
              <a:solidFill>
                <a:srgbClr val="39A9DC">
                  <a:alpha val="9804"/>
                </a:srgbClr>
              </a:solidFill>
              <a:prstDash val="solid"/>
              <a:miter/>
            </a:ln>
          </p:spPr>
          <p:txBody>
            <a:bodyPr/>
            <a:lstStyle/>
            <a:p>
              <a:endParaRPr lang="nl-NL"/>
            </a:p>
          </p:txBody>
        </p:sp>
        <p:sp>
          <p:nvSpPr>
            <p:cNvPr id="91" name="TextBox 91"/>
            <p:cNvSpPr txBox="1"/>
            <p:nvPr/>
          </p:nvSpPr>
          <p:spPr>
            <a:xfrm>
              <a:off x="0" y="-38100"/>
              <a:ext cx="2356796" cy="235206"/>
            </a:xfrm>
            <a:prstGeom prst="rect">
              <a:avLst/>
            </a:prstGeom>
          </p:spPr>
          <p:txBody>
            <a:bodyPr lIns="50800" tIns="50800" rIns="50800" bIns="50800" rtlCol="0" anchor="ctr"/>
            <a:lstStyle/>
            <a:p>
              <a:pPr algn="ctr">
                <a:lnSpc>
                  <a:spcPts val="1960"/>
                </a:lnSpc>
              </a:pPr>
              <a:endParaRPr/>
            </a:p>
          </p:txBody>
        </p:sp>
      </p:grpSp>
      <p:sp>
        <p:nvSpPr>
          <p:cNvPr id="92" name="Freeform 92"/>
          <p:cNvSpPr/>
          <p:nvPr/>
        </p:nvSpPr>
        <p:spPr>
          <a:xfrm>
            <a:off x="832433" y="9602540"/>
            <a:ext cx="326071" cy="327859"/>
          </a:xfrm>
          <a:custGeom>
            <a:avLst/>
            <a:gdLst/>
            <a:ahLst/>
            <a:cxnLst/>
            <a:rect l="l" t="t" r="r" b="b"/>
            <a:pathLst>
              <a:path w="326071" h="327859">
                <a:moveTo>
                  <a:pt x="0" y="0"/>
                </a:moveTo>
                <a:lnTo>
                  <a:pt x="326071" y="0"/>
                </a:lnTo>
                <a:lnTo>
                  <a:pt x="326071" y="327859"/>
                </a:lnTo>
                <a:lnTo>
                  <a:pt x="0" y="327859"/>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nl-NL"/>
          </a:p>
        </p:txBody>
      </p:sp>
      <p:sp>
        <p:nvSpPr>
          <p:cNvPr id="93" name="AutoShape 93"/>
          <p:cNvSpPr/>
          <p:nvPr/>
        </p:nvSpPr>
        <p:spPr>
          <a:xfrm>
            <a:off x="556434" y="3764500"/>
            <a:ext cx="1909566" cy="0"/>
          </a:xfrm>
          <a:prstGeom prst="line">
            <a:avLst/>
          </a:prstGeom>
          <a:ln w="9525" cap="flat">
            <a:solidFill>
              <a:srgbClr val="D9D9D9"/>
            </a:solidFill>
            <a:prstDash val="solid"/>
            <a:headEnd type="none" w="sm" len="sm"/>
            <a:tailEnd type="none" w="sm" len="sm"/>
          </a:ln>
        </p:spPr>
        <p:txBody>
          <a:bodyPr/>
          <a:lstStyle/>
          <a:p>
            <a:endParaRPr lang="nl-NL"/>
          </a:p>
        </p:txBody>
      </p:sp>
      <p:sp>
        <p:nvSpPr>
          <p:cNvPr id="94" name="AutoShape 94"/>
          <p:cNvSpPr/>
          <p:nvPr/>
        </p:nvSpPr>
        <p:spPr>
          <a:xfrm>
            <a:off x="556434" y="4320000"/>
            <a:ext cx="1909566" cy="0"/>
          </a:xfrm>
          <a:prstGeom prst="line">
            <a:avLst/>
          </a:prstGeom>
          <a:ln w="9525" cap="flat">
            <a:solidFill>
              <a:srgbClr val="D9D9D9"/>
            </a:solidFill>
            <a:prstDash val="solid"/>
            <a:headEnd type="none" w="sm" len="sm"/>
            <a:tailEnd type="none" w="sm" len="sm"/>
          </a:ln>
        </p:spPr>
        <p:txBody>
          <a:bodyPr/>
          <a:lstStyle/>
          <a:p>
            <a:endParaRPr lang="nl-NL"/>
          </a:p>
        </p:txBody>
      </p:sp>
      <p:sp>
        <p:nvSpPr>
          <p:cNvPr id="95" name="AutoShape 95"/>
          <p:cNvSpPr/>
          <p:nvPr/>
        </p:nvSpPr>
        <p:spPr>
          <a:xfrm>
            <a:off x="556434" y="4833947"/>
            <a:ext cx="1909566" cy="0"/>
          </a:xfrm>
          <a:prstGeom prst="line">
            <a:avLst/>
          </a:prstGeom>
          <a:ln w="9525" cap="flat">
            <a:solidFill>
              <a:srgbClr val="D9D9D9"/>
            </a:solidFill>
            <a:prstDash val="solid"/>
            <a:headEnd type="none" w="sm" len="sm"/>
            <a:tailEnd type="none" w="sm" len="sm"/>
          </a:ln>
        </p:spPr>
        <p:txBody>
          <a:bodyPr/>
          <a:lstStyle/>
          <a:p>
            <a:endParaRPr lang="nl-NL"/>
          </a:p>
        </p:txBody>
      </p:sp>
      <p:sp>
        <p:nvSpPr>
          <p:cNvPr id="96" name="AutoShape 96"/>
          <p:cNvSpPr/>
          <p:nvPr/>
        </p:nvSpPr>
        <p:spPr>
          <a:xfrm>
            <a:off x="558000" y="5363724"/>
            <a:ext cx="1908000" cy="0"/>
          </a:xfrm>
          <a:prstGeom prst="line">
            <a:avLst/>
          </a:prstGeom>
          <a:ln w="9525" cap="flat">
            <a:solidFill>
              <a:srgbClr val="D9D9D9"/>
            </a:solidFill>
            <a:prstDash val="solid"/>
            <a:headEnd type="none" w="sm" len="sm"/>
            <a:tailEnd type="none" w="sm" len="sm"/>
          </a:ln>
        </p:spPr>
        <p:txBody>
          <a:bodyPr/>
          <a:lstStyle/>
          <a:p>
            <a:endParaRPr lang="nl-NL"/>
          </a:p>
        </p:txBody>
      </p:sp>
      <p:sp>
        <p:nvSpPr>
          <p:cNvPr id="97" name="AutoShape 97"/>
          <p:cNvSpPr/>
          <p:nvPr/>
        </p:nvSpPr>
        <p:spPr>
          <a:xfrm>
            <a:off x="493965" y="5945803"/>
            <a:ext cx="2106498" cy="0"/>
          </a:xfrm>
          <a:prstGeom prst="line">
            <a:avLst/>
          </a:prstGeom>
          <a:ln w="9525" cap="flat">
            <a:solidFill>
              <a:srgbClr val="F43433"/>
            </a:solidFill>
            <a:prstDash val="solid"/>
            <a:headEnd type="none" w="sm" len="sm"/>
            <a:tailEnd type="none" w="sm" len="sm"/>
          </a:ln>
        </p:spPr>
        <p:txBody>
          <a:bodyPr/>
          <a:lstStyle/>
          <a:p>
            <a:endParaRPr lang="nl-NL"/>
          </a:p>
        </p:txBody>
      </p:sp>
      <p:sp>
        <p:nvSpPr>
          <p:cNvPr id="98" name="AutoShape 98"/>
          <p:cNvSpPr/>
          <p:nvPr/>
        </p:nvSpPr>
        <p:spPr>
          <a:xfrm flipV="1">
            <a:off x="2790000" y="3759738"/>
            <a:ext cx="1908000" cy="5862"/>
          </a:xfrm>
          <a:prstGeom prst="line">
            <a:avLst/>
          </a:prstGeom>
          <a:ln w="9525" cap="flat">
            <a:solidFill>
              <a:srgbClr val="D9D9D9"/>
            </a:solidFill>
            <a:prstDash val="solid"/>
            <a:headEnd type="none" w="sm" len="sm"/>
            <a:tailEnd type="none" w="sm" len="sm"/>
          </a:ln>
        </p:spPr>
        <p:txBody>
          <a:bodyPr/>
          <a:lstStyle/>
          <a:p>
            <a:endParaRPr lang="nl-NL"/>
          </a:p>
        </p:txBody>
      </p:sp>
      <p:sp>
        <p:nvSpPr>
          <p:cNvPr id="99" name="AutoShape 99"/>
          <p:cNvSpPr/>
          <p:nvPr/>
        </p:nvSpPr>
        <p:spPr>
          <a:xfrm>
            <a:off x="5040000" y="3754975"/>
            <a:ext cx="1908000" cy="0"/>
          </a:xfrm>
          <a:prstGeom prst="line">
            <a:avLst/>
          </a:prstGeom>
          <a:ln w="9525" cap="flat">
            <a:solidFill>
              <a:srgbClr val="D9D9D9"/>
            </a:solidFill>
            <a:prstDash val="solid"/>
            <a:headEnd type="none" w="sm" len="sm"/>
            <a:tailEnd type="none" w="sm" len="sm"/>
          </a:ln>
        </p:spPr>
        <p:txBody>
          <a:bodyPr/>
          <a:lstStyle/>
          <a:p>
            <a:endParaRPr lang="nl-NL"/>
          </a:p>
        </p:txBody>
      </p:sp>
      <p:sp>
        <p:nvSpPr>
          <p:cNvPr id="100" name="AutoShape 100"/>
          <p:cNvSpPr/>
          <p:nvPr/>
        </p:nvSpPr>
        <p:spPr>
          <a:xfrm>
            <a:off x="2790000" y="4321380"/>
            <a:ext cx="1908000" cy="0"/>
          </a:xfrm>
          <a:prstGeom prst="line">
            <a:avLst/>
          </a:prstGeom>
          <a:ln w="9525" cap="flat">
            <a:solidFill>
              <a:srgbClr val="D9D9D9"/>
            </a:solidFill>
            <a:prstDash val="solid"/>
            <a:headEnd type="none" w="sm" len="sm"/>
            <a:tailEnd type="none" w="sm" len="sm"/>
          </a:ln>
        </p:spPr>
        <p:txBody>
          <a:bodyPr/>
          <a:lstStyle/>
          <a:p>
            <a:endParaRPr lang="nl-NL"/>
          </a:p>
        </p:txBody>
      </p:sp>
      <p:sp>
        <p:nvSpPr>
          <p:cNvPr id="101" name="AutoShape 101"/>
          <p:cNvSpPr/>
          <p:nvPr/>
        </p:nvSpPr>
        <p:spPr>
          <a:xfrm>
            <a:off x="5040000" y="4320000"/>
            <a:ext cx="1810800" cy="0"/>
          </a:xfrm>
          <a:prstGeom prst="line">
            <a:avLst/>
          </a:prstGeom>
          <a:ln w="9525" cap="flat">
            <a:solidFill>
              <a:srgbClr val="D9D9D9"/>
            </a:solidFill>
            <a:prstDash val="solid"/>
            <a:headEnd type="none" w="sm" len="sm"/>
            <a:tailEnd type="none" w="sm" len="sm"/>
          </a:ln>
        </p:spPr>
        <p:txBody>
          <a:bodyPr/>
          <a:lstStyle/>
          <a:p>
            <a:endParaRPr lang="nl-NL"/>
          </a:p>
        </p:txBody>
      </p:sp>
      <p:sp>
        <p:nvSpPr>
          <p:cNvPr id="102" name="AutoShape 102"/>
          <p:cNvSpPr/>
          <p:nvPr/>
        </p:nvSpPr>
        <p:spPr>
          <a:xfrm>
            <a:off x="5040000" y="4834800"/>
            <a:ext cx="1908000" cy="0"/>
          </a:xfrm>
          <a:prstGeom prst="line">
            <a:avLst/>
          </a:prstGeom>
          <a:ln w="9525" cap="flat">
            <a:solidFill>
              <a:srgbClr val="D9D9D9"/>
            </a:solidFill>
            <a:prstDash val="solid"/>
            <a:headEnd type="none" w="sm" len="sm"/>
            <a:tailEnd type="none" w="sm" len="sm"/>
          </a:ln>
        </p:spPr>
        <p:txBody>
          <a:bodyPr/>
          <a:lstStyle/>
          <a:p>
            <a:endParaRPr lang="nl-NL"/>
          </a:p>
        </p:txBody>
      </p:sp>
      <p:sp>
        <p:nvSpPr>
          <p:cNvPr id="103" name="AutoShape 103"/>
          <p:cNvSpPr/>
          <p:nvPr/>
        </p:nvSpPr>
        <p:spPr>
          <a:xfrm>
            <a:off x="2790000" y="4834800"/>
            <a:ext cx="1908000" cy="0"/>
          </a:xfrm>
          <a:prstGeom prst="line">
            <a:avLst/>
          </a:prstGeom>
          <a:ln w="9525" cap="flat">
            <a:solidFill>
              <a:srgbClr val="D9D9D9"/>
            </a:solidFill>
            <a:prstDash val="solid"/>
            <a:headEnd type="none" w="sm" len="sm"/>
            <a:tailEnd type="none" w="sm" len="sm"/>
          </a:ln>
        </p:spPr>
        <p:txBody>
          <a:bodyPr/>
          <a:lstStyle/>
          <a:p>
            <a:endParaRPr lang="nl-NL"/>
          </a:p>
        </p:txBody>
      </p:sp>
      <p:sp>
        <p:nvSpPr>
          <p:cNvPr id="104" name="AutoShape 104"/>
          <p:cNvSpPr/>
          <p:nvPr/>
        </p:nvSpPr>
        <p:spPr>
          <a:xfrm flipV="1">
            <a:off x="2790000" y="5363724"/>
            <a:ext cx="1908000" cy="276"/>
          </a:xfrm>
          <a:prstGeom prst="line">
            <a:avLst/>
          </a:prstGeom>
          <a:ln w="9525" cap="flat">
            <a:solidFill>
              <a:srgbClr val="D9D9D9"/>
            </a:solidFill>
            <a:prstDash val="solid"/>
            <a:headEnd type="none" w="sm" len="sm"/>
            <a:tailEnd type="none" w="sm" len="sm"/>
          </a:ln>
        </p:spPr>
        <p:txBody>
          <a:bodyPr/>
          <a:lstStyle/>
          <a:p>
            <a:endParaRPr lang="nl-NL"/>
          </a:p>
        </p:txBody>
      </p:sp>
      <p:sp>
        <p:nvSpPr>
          <p:cNvPr id="105" name="AutoShape 105"/>
          <p:cNvSpPr/>
          <p:nvPr/>
        </p:nvSpPr>
        <p:spPr>
          <a:xfrm>
            <a:off x="591361" y="8279610"/>
            <a:ext cx="903212" cy="0"/>
          </a:xfrm>
          <a:prstGeom prst="line">
            <a:avLst/>
          </a:prstGeom>
          <a:ln w="9525" cap="flat">
            <a:solidFill>
              <a:srgbClr val="D9D9D9"/>
            </a:solidFill>
            <a:prstDash val="solid"/>
            <a:headEnd type="none" w="sm" len="sm"/>
            <a:tailEnd type="none" w="sm" len="sm"/>
          </a:ln>
        </p:spPr>
        <p:txBody>
          <a:bodyPr/>
          <a:lstStyle/>
          <a:p>
            <a:endParaRPr lang="nl-NL"/>
          </a:p>
        </p:txBody>
      </p:sp>
      <p:sp>
        <p:nvSpPr>
          <p:cNvPr id="106" name="AutoShape 106"/>
          <p:cNvSpPr/>
          <p:nvPr/>
        </p:nvSpPr>
        <p:spPr>
          <a:xfrm>
            <a:off x="1825951" y="8262610"/>
            <a:ext cx="903212" cy="0"/>
          </a:xfrm>
          <a:prstGeom prst="line">
            <a:avLst/>
          </a:prstGeom>
          <a:ln w="9525" cap="flat">
            <a:solidFill>
              <a:srgbClr val="D9D9D9"/>
            </a:solidFill>
            <a:prstDash val="solid"/>
            <a:headEnd type="none" w="sm" len="sm"/>
            <a:tailEnd type="none" w="sm" len="sm"/>
          </a:ln>
        </p:spPr>
        <p:txBody>
          <a:bodyPr/>
          <a:lstStyle/>
          <a:p>
            <a:endParaRPr lang="nl-NL"/>
          </a:p>
        </p:txBody>
      </p:sp>
      <p:sp>
        <p:nvSpPr>
          <p:cNvPr id="107" name="AutoShape 107"/>
          <p:cNvSpPr/>
          <p:nvPr/>
        </p:nvSpPr>
        <p:spPr>
          <a:xfrm>
            <a:off x="3060440" y="8254110"/>
            <a:ext cx="719660" cy="0"/>
          </a:xfrm>
          <a:prstGeom prst="line">
            <a:avLst/>
          </a:prstGeom>
          <a:ln w="9525" cap="flat">
            <a:solidFill>
              <a:srgbClr val="D9D9D9"/>
            </a:solidFill>
            <a:prstDash val="solid"/>
            <a:headEnd type="none" w="sm" len="sm"/>
            <a:tailEnd type="none" w="sm" len="sm"/>
          </a:ln>
        </p:spPr>
        <p:txBody>
          <a:bodyPr/>
          <a:lstStyle/>
          <a:p>
            <a:endParaRPr lang="nl-NL"/>
          </a:p>
        </p:txBody>
      </p:sp>
      <p:sp>
        <p:nvSpPr>
          <p:cNvPr id="108" name="AutoShape 108"/>
          <p:cNvSpPr/>
          <p:nvPr/>
        </p:nvSpPr>
        <p:spPr>
          <a:xfrm>
            <a:off x="374762" y="10479678"/>
            <a:ext cx="2383839"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109" name="AutoShape 109"/>
          <p:cNvSpPr/>
          <p:nvPr/>
        </p:nvSpPr>
        <p:spPr>
          <a:xfrm flipV="1">
            <a:off x="4342280" y="10479678"/>
            <a:ext cx="2545764"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110" name="AutoShape 110"/>
          <p:cNvSpPr/>
          <p:nvPr/>
        </p:nvSpPr>
        <p:spPr>
          <a:xfrm>
            <a:off x="2711857" y="5952950"/>
            <a:ext cx="2101199" cy="0"/>
          </a:xfrm>
          <a:prstGeom prst="line">
            <a:avLst/>
          </a:prstGeom>
          <a:ln w="9525" cap="flat">
            <a:solidFill>
              <a:srgbClr val="F39200"/>
            </a:solidFill>
            <a:prstDash val="solid"/>
            <a:headEnd type="none" w="sm" len="sm"/>
            <a:tailEnd type="none" w="sm" len="sm"/>
          </a:ln>
        </p:spPr>
        <p:txBody>
          <a:bodyPr/>
          <a:lstStyle/>
          <a:p>
            <a:endParaRPr lang="nl-NL"/>
          </a:p>
        </p:txBody>
      </p:sp>
      <p:sp>
        <p:nvSpPr>
          <p:cNvPr id="111" name="AutoShape 111"/>
          <p:cNvSpPr/>
          <p:nvPr/>
        </p:nvSpPr>
        <p:spPr>
          <a:xfrm>
            <a:off x="4929746" y="5957712"/>
            <a:ext cx="2101199" cy="0"/>
          </a:xfrm>
          <a:prstGeom prst="line">
            <a:avLst/>
          </a:prstGeom>
          <a:ln w="9525" cap="flat">
            <a:solidFill>
              <a:srgbClr val="97BF0D"/>
            </a:solidFill>
            <a:prstDash val="solid"/>
            <a:headEnd type="none" w="sm" len="sm"/>
            <a:tailEnd type="none" w="sm" len="sm"/>
          </a:ln>
        </p:spPr>
        <p:txBody>
          <a:bodyPr/>
          <a:lstStyle/>
          <a:p>
            <a:endParaRPr lang="nl-NL"/>
          </a:p>
        </p:txBody>
      </p:sp>
      <p:sp>
        <p:nvSpPr>
          <p:cNvPr id="112" name="Freeform 112"/>
          <p:cNvSpPr/>
          <p:nvPr/>
        </p:nvSpPr>
        <p:spPr>
          <a:xfrm>
            <a:off x="3181870" y="7476414"/>
            <a:ext cx="396000" cy="499685"/>
          </a:xfrm>
          <a:custGeom>
            <a:avLst/>
            <a:gdLst/>
            <a:ahLst/>
            <a:cxnLst/>
            <a:rect l="l" t="t" r="r" b="b"/>
            <a:pathLst>
              <a:path w="396000" h="499685">
                <a:moveTo>
                  <a:pt x="0" y="0"/>
                </a:moveTo>
                <a:lnTo>
                  <a:pt x="396000" y="0"/>
                </a:lnTo>
                <a:lnTo>
                  <a:pt x="396000" y="499685"/>
                </a:lnTo>
                <a:lnTo>
                  <a:pt x="0" y="499685"/>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nl-NL"/>
          </a:p>
        </p:txBody>
      </p:sp>
      <p:sp>
        <p:nvSpPr>
          <p:cNvPr id="113" name="TextBox 113"/>
          <p:cNvSpPr txBox="1"/>
          <p:nvPr/>
        </p:nvSpPr>
        <p:spPr>
          <a:xfrm>
            <a:off x="5490260" y="2895353"/>
            <a:ext cx="2188613" cy="170153"/>
          </a:xfrm>
          <a:prstGeom prst="rect">
            <a:avLst/>
          </a:prstGeom>
        </p:spPr>
        <p:txBody>
          <a:bodyPr lIns="0" tIns="0" rIns="0" bIns="0" rtlCol="0" anchor="t">
            <a:spAutoFit/>
          </a:bodyPr>
          <a:lstStyle/>
          <a:p>
            <a:pPr algn="l">
              <a:lnSpc>
                <a:spcPts val="1359"/>
              </a:lnSpc>
            </a:pPr>
            <a:r>
              <a:rPr lang="en-US" sz="999" b="1">
                <a:solidFill>
                  <a:srgbClr val="FFFFFF"/>
                </a:solidFill>
                <a:latin typeface="Roboto Bold"/>
                <a:ea typeface="Roboto Bold"/>
                <a:cs typeface="Roboto Bold"/>
                <a:sym typeface="Roboto Bold"/>
              </a:rPr>
              <a:t>Klasse C-algemeen risico</a:t>
            </a:r>
          </a:p>
        </p:txBody>
      </p:sp>
      <p:sp>
        <p:nvSpPr>
          <p:cNvPr id="114" name="TextBox 114"/>
          <p:cNvSpPr txBox="1"/>
          <p:nvPr/>
        </p:nvSpPr>
        <p:spPr>
          <a:xfrm>
            <a:off x="5159096" y="2747250"/>
            <a:ext cx="204165" cy="440799"/>
          </a:xfrm>
          <a:prstGeom prst="rect">
            <a:avLst/>
          </a:prstGeom>
        </p:spPr>
        <p:txBody>
          <a:bodyPr lIns="0" tIns="0" rIns="0" bIns="0" rtlCol="0" anchor="t">
            <a:spAutoFit/>
          </a:bodyPr>
          <a:lstStyle/>
          <a:p>
            <a:pPr algn="ctr">
              <a:lnSpc>
                <a:spcPts val="3530"/>
              </a:lnSpc>
            </a:pPr>
            <a:r>
              <a:rPr lang="en-US" sz="2521" b="1">
                <a:solidFill>
                  <a:srgbClr val="FFFFFF"/>
                </a:solidFill>
                <a:latin typeface="Open Sans Bold"/>
                <a:ea typeface="Open Sans Bold"/>
                <a:cs typeface="Open Sans Bold"/>
                <a:sym typeface="Open Sans Bold"/>
              </a:rPr>
              <a:t>C</a:t>
            </a:r>
          </a:p>
        </p:txBody>
      </p:sp>
      <p:sp>
        <p:nvSpPr>
          <p:cNvPr id="115" name="TextBox 115"/>
          <p:cNvSpPr txBox="1"/>
          <p:nvPr/>
        </p:nvSpPr>
        <p:spPr>
          <a:xfrm>
            <a:off x="3220322" y="4927818"/>
            <a:ext cx="1741019" cy="305454"/>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Vochtbeperking of vochtafdrijvende medicatie </a:t>
            </a:r>
          </a:p>
        </p:txBody>
      </p:sp>
      <p:sp>
        <p:nvSpPr>
          <p:cNvPr id="116" name="TextBox 116"/>
          <p:cNvSpPr txBox="1"/>
          <p:nvPr/>
        </p:nvSpPr>
        <p:spPr>
          <a:xfrm>
            <a:off x="5499362" y="3442965"/>
            <a:ext cx="1085204"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Jonger dan 40 jaar </a:t>
            </a:r>
          </a:p>
        </p:txBody>
      </p:sp>
      <p:sp>
        <p:nvSpPr>
          <p:cNvPr id="117" name="TextBox 117"/>
          <p:cNvSpPr txBox="1"/>
          <p:nvPr/>
        </p:nvSpPr>
        <p:spPr>
          <a:xfrm>
            <a:off x="5499362" y="3972964"/>
            <a:ext cx="1445910"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Voelt dorst goed aan </a:t>
            </a:r>
          </a:p>
        </p:txBody>
      </p:sp>
      <p:sp>
        <p:nvSpPr>
          <p:cNvPr id="118" name="TextBox 118"/>
          <p:cNvSpPr txBox="1"/>
          <p:nvPr/>
        </p:nvSpPr>
        <p:spPr>
          <a:xfrm>
            <a:off x="5499362" y="4420933"/>
            <a:ext cx="1445910" cy="305454"/>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Kan zelf naar een koelere plek</a:t>
            </a:r>
          </a:p>
        </p:txBody>
      </p:sp>
      <p:sp>
        <p:nvSpPr>
          <p:cNvPr id="119" name="TextBox 119"/>
          <p:cNvSpPr txBox="1"/>
          <p:nvPr/>
        </p:nvSpPr>
        <p:spPr>
          <a:xfrm>
            <a:off x="5490260" y="6081537"/>
            <a:ext cx="1531158" cy="512999"/>
          </a:xfrm>
          <a:prstGeom prst="rect">
            <a:avLst/>
          </a:prstGeom>
        </p:spPr>
        <p:txBody>
          <a:bodyPr lIns="0" tIns="0" rIns="0" bIns="0" rtlCol="0" anchor="t">
            <a:spAutoFit/>
          </a:bodyPr>
          <a:lstStyle/>
          <a:p>
            <a:pPr algn="l">
              <a:lnSpc>
                <a:spcPts val="1359"/>
              </a:lnSpc>
            </a:pPr>
            <a:r>
              <a:rPr lang="en-US" sz="999" b="1">
                <a:solidFill>
                  <a:srgbClr val="97BF0D"/>
                </a:solidFill>
                <a:latin typeface="Roboto Bold"/>
                <a:ea typeface="Roboto Bold"/>
                <a:cs typeface="Roboto Bold"/>
                <a:sym typeface="Roboto Bold"/>
              </a:rPr>
              <a:t>Basisadviezen volgen en alert blijven op veranderingen.</a:t>
            </a:r>
          </a:p>
        </p:txBody>
      </p:sp>
      <p:sp>
        <p:nvSpPr>
          <p:cNvPr id="120" name="TextBox 120"/>
          <p:cNvSpPr txBox="1"/>
          <p:nvPr/>
        </p:nvSpPr>
        <p:spPr>
          <a:xfrm>
            <a:off x="1926739" y="8015327"/>
            <a:ext cx="668417"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Middelenlijst</a:t>
            </a:r>
          </a:p>
        </p:txBody>
      </p:sp>
      <p:sp>
        <p:nvSpPr>
          <p:cNvPr id="121" name="TextBox 121"/>
          <p:cNvSpPr txBox="1"/>
          <p:nvPr/>
        </p:nvSpPr>
        <p:spPr>
          <a:xfrm>
            <a:off x="3095507" y="8023800"/>
            <a:ext cx="668417"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Contactkaart</a:t>
            </a:r>
          </a:p>
        </p:txBody>
      </p:sp>
      <p:sp>
        <p:nvSpPr>
          <p:cNvPr id="122" name="TextBox 122"/>
          <p:cNvSpPr txBox="1"/>
          <p:nvPr/>
        </p:nvSpPr>
        <p:spPr>
          <a:xfrm>
            <a:off x="1819054" y="8331998"/>
            <a:ext cx="910109" cy="849522"/>
          </a:xfrm>
          <a:prstGeom prst="rect">
            <a:avLst/>
          </a:prstGeom>
        </p:spPr>
        <p:txBody>
          <a:bodyPr lIns="0" tIns="0" rIns="0" bIns="0" rtlCol="0" anchor="t">
            <a:spAutoFit/>
          </a:bodyPr>
          <a:lstStyle/>
          <a:p>
            <a:pPr marL="183514" lvl="1" indent="-91757" algn="l">
              <a:lnSpc>
                <a:spcPts val="1359"/>
              </a:lnSpc>
              <a:buFont typeface="Arial"/>
              <a:buChar char="•"/>
            </a:pPr>
            <a:r>
              <a:rPr lang="en-US" sz="849">
                <a:solidFill>
                  <a:srgbClr val="253861"/>
                </a:solidFill>
                <a:latin typeface="Roboto"/>
                <a:ea typeface="Roboto"/>
                <a:cs typeface="Roboto"/>
                <a:sym typeface="Roboto"/>
              </a:rPr>
              <a:t>koele ruimte</a:t>
            </a:r>
          </a:p>
          <a:p>
            <a:pPr marL="183514" lvl="1" indent="-91757" algn="l">
              <a:lnSpc>
                <a:spcPts val="1359"/>
              </a:lnSpc>
              <a:buFont typeface="Arial"/>
              <a:buChar char="•"/>
            </a:pPr>
            <a:r>
              <a:rPr lang="en-US" sz="849">
                <a:solidFill>
                  <a:srgbClr val="253861"/>
                </a:solidFill>
                <a:latin typeface="Roboto"/>
                <a:ea typeface="Roboto"/>
                <a:cs typeface="Roboto"/>
                <a:sym typeface="Roboto"/>
              </a:rPr>
              <a:t>ventilator/ airco </a:t>
            </a:r>
          </a:p>
          <a:p>
            <a:pPr marL="183514" lvl="1" indent="-91757" algn="l">
              <a:lnSpc>
                <a:spcPts val="1359"/>
              </a:lnSpc>
              <a:buFont typeface="Arial"/>
              <a:buChar char="•"/>
            </a:pPr>
            <a:r>
              <a:rPr lang="en-US" sz="849">
                <a:solidFill>
                  <a:srgbClr val="253861"/>
                </a:solidFill>
                <a:latin typeface="Roboto"/>
                <a:ea typeface="Roboto"/>
                <a:cs typeface="Roboto"/>
                <a:sym typeface="Roboto"/>
              </a:rPr>
              <a:t>voorraad drinken</a:t>
            </a:r>
          </a:p>
        </p:txBody>
      </p:sp>
      <p:sp>
        <p:nvSpPr>
          <p:cNvPr id="123" name="TextBox 123"/>
          <p:cNvSpPr txBox="1"/>
          <p:nvPr/>
        </p:nvSpPr>
        <p:spPr>
          <a:xfrm>
            <a:off x="2929247" y="8312948"/>
            <a:ext cx="1043974" cy="748028"/>
          </a:xfrm>
          <a:prstGeom prst="rect">
            <a:avLst/>
          </a:prstGeom>
        </p:spPr>
        <p:txBody>
          <a:bodyPr lIns="0" tIns="0" rIns="0" bIns="0" rtlCol="0" anchor="t">
            <a:spAutoFit/>
          </a:bodyPr>
          <a:lstStyle/>
          <a:p>
            <a:pPr marL="183514" lvl="1" indent="-91757" algn="l">
              <a:lnSpc>
                <a:spcPts val="1529"/>
              </a:lnSpc>
              <a:buFont typeface="Arial"/>
              <a:buChar char="•"/>
            </a:pPr>
            <a:r>
              <a:rPr lang="en-US" sz="849">
                <a:solidFill>
                  <a:srgbClr val="253861"/>
                </a:solidFill>
                <a:latin typeface="Roboto"/>
                <a:ea typeface="Roboto"/>
                <a:cs typeface="Roboto"/>
                <a:sym typeface="Roboto"/>
              </a:rPr>
              <a:t>teamleider</a:t>
            </a:r>
          </a:p>
          <a:p>
            <a:pPr marL="183514" lvl="1" indent="-91757" algn="l">
              <a:lnSpc>
                <a:spcPts val="1529"/>
              </a:lnSpc>
              <a:buFont typeface="Arial"/>
              <a:buChar char="•"/>
            </a:pPr>
            <a:r>
              <a:rPr lang="en-US" sz="849" spc="-26">
                <a:solidFill>
                  <a:srgbClr val="253861"/>
                </a:solidFill>
                <a:latin typeface="Roboto"/>
                <a:ea typeface="Roboto"/>
                <a:cs typeface="Roboto"/>
                <a:sym typeface="Roboto"/>
              </a:rPr>
              <a:t>verpleegkundige achterwacht </a:t>
            </a:r>
          </a:p>
          <a:p>
            <a:pPr marL="183514" lvl="1" indent="-91757" algn="l">
              <a:lnSpc>
                <a:spcPts val="1529"/>
              </a:lnSpc>
              <a:buFont typeface="Arial"/>
              <a:buChar char="•"/>
            </a:pPr>
            <a:r>
              <a:rPr lang="en-US" sz="849">
                <a:solidFill>
                  <a:srgbClr val="253861"/>
                </a:solidFill>
                <a:latin typeface="Roboto"/>
                <a:ea typeface="Roboto"/>
                <a:cs typeface="Roboto"/>
                <a:sym typeface="Roboto"/>
              </a:rPr>
              <a:t>arts</a:t>
            </a:r>
          </a:p>
        </p:txBody>
      </p:sp>
      <p:grpSp>
        <p:nvGrpSpPr>
          <p:cNvPr id="124" name="Group 124"/>
          <p:cNvGrpSpPr/>
          <p:nvPr/>
        </p:nvGrpSpPr>
        <p:grpSpPr>
          <a:xfrm>
            <a:off x="5094481" y="8084089"/>
            <a:ext cx="947483" cy="527263"/>
            <a:chOff x="0" y="0"/>
            <a:chExt cx="1263310" cy="703017"/>
          </a:xfrm>
        </p:grpSpPr>
        <p:grpSp>
          <p:nvGrpSpPr>
            <p:cNvPr id="125" name="Group 125"/>
            <p:cNvGrpSpPr/>
            <p:nvPr/>
          </p:nvGrpSpPr>
          <p:grpSpPr>
            <a:xfrm>
              <a:off x="0" y="0"/>
              <a:ext cx="1263310" cy="703017"/>
              <a:chOff x="0" y="0"/>
              <a:chExt cx="339556" cy="188959"/>
            </a:xfrm>
          </p:grpSpPr>
          <p:sp>
            <p:nvSpPr>
              <p:cNvPr id="126" name="Freeform 126"/>
              <p:cNvSpPr/>
              <p:nvPr/>
            </p:nvSpPr>
            <p:spPr>
              <a:xfrm>
                <a:off x="0" y="0"/>
                <a:ext cx="339556" cy="188959"/>
              </a:xfrm>
              <a:custGeom>
                <a:avLst/>
                <a:gdLst/>
                <a:ahLst/>
                <a:cxnLst/>
                <a:rect l="l" t="t" r="r" b="b"/>
                <a:pathLst>
                  <a:path w="339556" h="188959">
                    <a:moveTo>
                      <a:pt x="49026" y="0"/>
                    </a:moveTo>
                    <a:lnTo>
                      <a:pt x="290530" y="0"/>
                    </a:lnTo>
                    <a:cubicBezTo>
                      <a:pt x="303533" y="0"/>
                      <a:pt x="316003" y="5165"/>
                      <a:pt x="325197" y="14359"/>
                    </a:cubicBezTo>
                    <a:cubicBezTo>
                      <a:pt x="334391" y="23554"/>
                      <a:pt x="339556" y="36024"/>
                      <a:pt x="339556" y="49026"/>
                    </a:cubicBezTo>
                    <a:lnTo>
                      <a:pt x="339556" y="139933"/>
                    </a:lnTo>
                    <a:cubicBezTo>
                      <a:pt x="339556" y="167009"/>
                      <a:pt x="317607" y="188959"/>
                      <a:pt x="290530" y="188959"/>
                    </a:cubicBezTo>
                    <a:lnTo>
                      <a:pt x="49026" y="188959"/>
                    </a:lnTo>
                    <a:cubicBezTo>
                      <a:pt x="36024" y="188959"/>
                      <a:pt x="23554" y="183794"/>
                      <a:pt x="14359" y="174600"/>
                    </a:cubicBezTo>
                    <a:cubicBezTo>
                      <a:pt x="5165" y="165405"/>
                      <a:pt x="0" y="152935"/>
                      <a:pt x="0" y="139933"/>
                    </a:cubicBezTo>
                    <a:lnTo>
                      <a:pt x="0" y="49026"/>
                    </a:lnTo>
                    <a:cubicBezTo>
                      <a:pt x="0" y="36024"/>
                      <a:pt x="5165" y="23554"/>
                      <a:pt x="14359" y="14359"/>
                    </a:cubicBezTo>
                    <a:cubicBezTo>
                      <a:pt x="23554" y="5165"/>
                      <a:pt x="36024" y="0"/>
                      <a:pt x="49026" y="0"/>
                    </a:cubicBezTo>
                    <a:close/>
                  </a:path>
                </a:pathLst>
              </a:custGeom>
              <a:ln w="9525" cap="sq">
                <a:solidFill>
                  <a:srgbClr val="2F858A"/>
                </a:solidFill>
                <a:prstDash val="solid"/>
                <a:miter/>
              </a:ln>
            </p:spPr>
            <p:txBody>
              <a:bodyPr/>
              <a:lstStyle/>
              <a:p>
                <a:endParaRPr lang="nl-NL"/>
              </a:p>
            </p:txBody>
          </p:sp>
          <p:sp>
            <p:nvSpPr>
              <p:cNvPr id="127" name="TextBox 127"/>
              <p:cNvSpPr txBox="1"/>
              <p:nvPr/>
            </p:nvSpPr>
            <p:spPr>
              <a:xfrm>
                <a:off x="0" y="-38100"/>
                <a:ext cx="339556" cy="227059"/>
              </a:xfrm>
              <a:prstGeom prst="rect">
                <a:avLst/>
              </a:prstGeom>
            </p:spPr>
            <p:txBody>
              <a:bodyPr lIns="50800" tIns="50800" rIns="50800" bIns="50800" rtlCol="0" anchor="ctr"/>
              <a:lstStyle/>
              <a:p>
                <a:pPr algn="ctr">
                  <a:lnSpc>
                    <a:spcPts val="1960"/>
                  </a:lnSpc>
                </a:pPr>
                <a:endParaRPr/>
              </a:p>
            </p:txBody>
          </p:sp>
        </p:grpSp>
        <p:sp>
          <p:nvSpPr>
            <p:cNvPr id="128" name="Freeform 128"/>
            <p:cNvSpPr/>
            <p:nvPr/>
          </p:nvSpPr>
          <p:spPr>
            <a:xfrm>
              <a:off x="97179" y="165100"/>
              <a:ext cx="192240" cy="307585"/>
            </a:xfrm>
            <a:custGeom>
              <a:avLst/>
              <a:gdLst/>
              <a:ahLst/>
              <a:cxnLst/>
              <a:rect l="l" t="t" r="r" b="b"/>
              <a:pathLst>
                <a:path w="192240" h="307585">
                  <a:moveTo>
                    <a:pt x="0" y="0"/>
                  </a:moveTo>
                  <a:lnTo>
                    <a:pt x="192241" y="0"/>
                  </a:lnTo>
                  <a:lnTo>
                    <a:pt x="192241" y="307585"/>
                  </a:lnTo>
                  <a:lnTo>
                    <a:pt x="0" y="307585"/>
                  </a:lnTo>
                  <a:lnTo>
                    <a:pt x="0" y="0"/>
                  </a:lnTo>
                  <a:close/>
                </a:path>
              </a:pathLst>
            </a:custGeom>
            <a:blipFill>
              <a:blip>
                <a:extLst>
                  <a:ext uri="{96DAC541-7B7A-43D3-8B79-37D633B846F1}">
                    <asvg:svgBlip xmlns:asvg="http://schemas.microsoft.com/office/drawing/2016/SVG/main" r:embed="rId25"/>
                  </a:ext>
                </a:extLst>
              </a:blip>
              <a:stretch>
                <a:fillRect/>
              </a:stretch>
            </a:blipFill>
          </p:spPr>
          <p:txBody>
            <a:bodyPr/>
            <a:lstStyle/>
            <a:p>
              <a:endParaRPr lang="nl-NL"/>
            </a:p>
          </p:txBody>
        </p:sp>
        <p:sp>
          <p:nvSpPr>
            <p:cNvPr id="129" name="TextBox 129"/>
            <p:cNvSpPr txBox="1"/>
            <p:nvPr/>
          </p:nvSpPr>
          <p:spPr>
            <a:xfrm>
              <a:off x="358373" y="171250"/>
              <a:ext cx="824435" cy="330089"/>
            </a:xfrm>
            <a:prstGeom prst="rect">
              <a:avLst/>
            </a:prstGeom>
          </p:spPr>
          <p:txBody>
            <a:bodyPr lIns="0" tIns="0" rIns="0" bIns="0" rtlCol="0" anchor="t">
              <a:spAutoFit/>
            </a:bodyPr>
            <a:lstStyle/>
            <a:p>
              <a:pPr algn="ctr">
                <a:lnSpc>
                  <a:spcPts val="949"/>
                </a:lnSpc>
              </a:pPr>
              <a:r>
                <a:rPr lang="en-US" sz="804">
                  <a:solidFill>
                    <a:srgbClr val="253861"/>
                  </a:solidFill>
                  <a:latin typeface="Roboto"/>
                  <a:ea typeface="Roboto"/>
                  <a:cs typeface="Roboto"/>
                  <a:sym typeface="Roboto"/>
                </a:rPr>
                <a:t>Twijfel over vochtinname</a:t>
              </a:r>
            </a:p>
          </p:txBody>
        </p:sp>
      </p:grpSp>
      <p:grpSp>
        <p:nvGrpSpPr>
          <p:cNvPr id="130" name="Group 130"/>
          <p:cNvGrpSpPr/>
          <p:nvPr/>
        </p:nvGrpSpPr>
        <p:grpSpPr>
          <a:xfrm>
            <a:off x="6123536" y="8084089"/>
            <a:ext cx="938982" cy="527263"/>
            <a:chOff x="0" y="0"/>
            <a:chExt cx="1251976" cy="703017"/>
          </a:xfrm>
        </p:grpSpPr>
        <p:grpSp>
          <p:nvGrpSpPr>
            <p:cNvPr id="131" name="Group 131"/>
            <p:cNvGrpSpPr/>
            <p:nvPr/>
          </p:nvGrpSpPr>
          <p:grpSpPr>
            <a:xfrm>
              <a:off x="0" y="0"/>
              <a:ext cx="1251976" cy="703017"/>
              <a:chOff x="0" y="0"/>
              <a:chExt cx="336510" cy="188959"/>
            </a:xfrm>
          </p:grpSpPr>
          <p:sp>
            <p:nvSpPr>
              <p:cNvPr id="132" name="Freeform 132"/>
              <p:cNvSpPr/>
              <p:nvPr/>
            </p:nvSpPr>
            <p:spPr>
              <a:xfrm>
                <a:off x="0" y="0"/>
                <a:ext cx="336510" cy="188959"/>
              </a:xfrm>
              <a:custGeom>
                <a:avLst/>
                <a:gdLst/>
                <a:ahLst/>
                <a:cxnLst/>
                <a:rect l="l" t="t" r="r" b="b"/>
                <a:pathLst>
                  <a:path w="336510" h="188959">
                    <a:moveTo>
                      <a:pt x="49470" y="0"/>
                    </a:moveTo>
                    <a:lnTo>
                      <a:pt x="287040" y="0"/>
                    </a:lnTo>
                    <a:cubicBezTo>
                      <a:pt x="300160" y="0"/>
                      <a:pt x="312743" y="5212"/>
                      <a:pt x="322021" y="14489"/>
                    </a:cubicBezTo>
                    <a:cubicBezTo>
                      <a:pt x="331298" y="23767"/>
                      <a:pt x="336510" y="36350"/>
                      <a:pt x="336510" y="49470"/>
                    </a:cubicBezTo>
                    <a:lnTo>
                      <a:pt x="336510" y="139489"/>
                    </a:lnTo>
                    <a:cubicBezTo>
                      <a:pt x="336510" y="152609"/>
                      <a:pt x="331298" y="165192"/>
                      <a:pt x="322021" y="174470"/>
                    </a:cubicBezTo>
                    <a:cubicBezTo>
                      <a:pt x="312743" y="183747"/>
                      <a:pt x="300160" y="188959"/>
                      <a:pt x="287040" y="188959"/>
                    </a:cubicBezTo>
                    <a:lnTo>
                      <a:pt x="49470" y="188959"/>
                    </a:lnTo>
                    <a:cubicBezTo>
                      <a:pt x="36350" y="188959"/>
                      <a:pt x="23767" y="183747"/>
                      <a:pt x="14489" y="174470"/>
                    </a:cubicBezTo>
                    <a:cubicBezTo>
                      <a:pt x="5212" y="165192"/>
                      <a:pt x="0" y="152609"/>
                      <a:pt x="0" y="139489"/>
                    </a:cubicBezTo>
                    <a:lnTo>
                      <a:pt x="0" y="49470"/>
                    </a:lnTo>
                    <a:cubicBezTo>
                      <a:pt x="0" y="36350"/>
                      <a:pt x="5212" y="23767"/>
                      <a:pt x="14489" y="14489"/>
                    </a:cubicBezTo>
                    <a:cubicBezTo>
                      <a:pt x="23767" y="5212"/>
                      <a:pt x="36350" y="0"/>
                      <a:pt x="49470" y="0"/>
                    </a:cubicBezTo>
                    <a:close/>
                  </a:path>
                </a:pathLst>
              </a:custGeom>
              <a:ln w="9525" cap="sq">
                <a:solidFill>
                  <a:srgbClr val="F39200"/>
                </a:solidFill>
                <a:prstDash val="solid"/>
                <a:miter/>
              </a:ln>
            </p:spPr>
            <p:txBody>
              <a:bodyPr/>
              <a:lstStyle/>
              <a:p>
                <a:endParaRPr lang="nl-NL"/>
              </a:p>
            </p:txBody>
          </p:sp>
          <p:sp>
            <p:nvSpPr>
              <p:cNvPr id="133" name="TextBox 133"/>
              <p:cNvSpPr txBox="1"/>
              <p:nvPr/>
            </p:nvSpPr>
            <p:spPr>
              <a:xfrm>
                <a:off x="0" y="-38100"/>
                <a:ext cx="336510" cy="227059"/>
              </a:xfrm>
              <a:prstGeom prst="rect">
                <a:avLst/>
              </a:prstGeom>
            </p:spPr>
            <p:txBody>
              <a:bodyPr lIns="50800" tIns="50800" rIns="50800" bIns="50800" rtlCol="0" anchor="ctr"/>
              <a:lstStyle/>
              <a:p>
                <a:pPr algn="ctr">
                  <a:lnSpc>
                    <a:spcPts val="1960"/>
                  </a:lnSpc>
                </a:pPr>
                <a:endParaRPr/>
              </a:p>
            </p:txBody>
          </p:sp>
        </p:grpSp>
        <p:sp>
          <p:nvSpPr>
            <p:cNvPr id="134" name="Freeform 134"/>
            <p:cNvSpPr/>
            <p:nvPr/>
          </p:nvSpPr>
          <p:spPr>
            <a:xfrm>
              <a:off x="114300" y="140545"/>
              <a:ext cx="217682" cy="362803"/>
            </a:xfrm>
            <a:custGeom>
              <a:avLst/>
              <a:gdLst/>
              <a:ahLst/>
              <a:cxnLst/>
              <a:rect l="l" t="t" r="r" b="b"/>
              <a:pathLst>
                <a:path w="217682" h="362803">
                  <a:moveTo>
                    <a:pt x="0" y="0"/>
                  </a:moveTo>
                  <a:lnTo>
                    <a:pt x="217682" y="0"/>
                  </a:lnTo>
                  <a:lnTo>
                    <a:pt x="217682" y="362803"/>
                  </a:lnTo>
                  <a:lnTo>
                    <a:pt x="0" y="362803"/>
                  </a:lnTo>
                  <a:lnTo>
                    <a:pt x="0" y="0"/>
                  </a:lnTo>
                  <a:close/>
                </a:path>
              </a:pathLst>
            </a:custGeom>
            <a:blipFill>
              <a:blip>
                <a:extLst>
                  <a:ext uri="{96DAC541-7B7A-43D3-8B79-37D633B846F1}">
                    <asvg:svgBlip xmlns:asvg="http://schemas.microsoft.com/office/drawing/2016/SVG/main" r:embed="rId26"/>
                  </a:ext>
                </a:extLst>
              </a:blip>
              <a:stretch>
                <a:fillRect/>
              </a:stretch>
            </a:blipFill>
          </p:spPr>
          <p:txBody>
            <a:bodyPr/>
            <a:lstStyle/>
            <a:p>
              <a:endParaRPr lang="nl-NL"/>
            </a:p>
          </p:txBody>
        </p:sp>
        <p:sp>
          <p:nvSpPr>
            <p:cNvPr id="135" name="TextBox 135"/>
            <p:cNvSpPr txBox="1"/>
            <p:nvPr/>
          </p:nvSpPr>
          <p:spPr>
            <a:xfrm>
              <a:off x="454176" y="98562"/>
              <a:ext cx="743000" cy="489009"/>
            </a:xfrm>
            <a:prstGeom prst="rect">
              <a:avLst/>
            </a:prstGeom>
          </p:spPr>
          <p:txBody>
            <a:bodyPr lIns="0" tIns="0" rIns="0" bIns="0" rtlCol="0" anchor="t">
              <a:spAutoFit/>
            </a:bodyPr>
            <a:lstStyle/>
            <a:p>
              <a:pPr algn="ctr">
                <a:lnSpc>
                  <a:spcPts val="949"/>
                </a:lnSpc>
              </a:pPr>
              <a:r>
                <a:rPr lang="en-US" sz="804">
                  <a:solidFill>
                    <a:srgbClr val="253861"/>
                  </a:solidFill>
                  <a:latin typeface="Roboto"/>
                  <a:ea typeface="Roboto"/>
                  <a:cs typeface="Roboto"/>
                  <a:sym typeface="Roboto"/>
                </a:rPr>
                <a:t>Signalen van  uitdroging</a:t>
              </a:r>
            </a:p>
          </p:txBody>
        </p:sp>
      </p:grpSp>
      <p:grpSp>
        <p:nvGrpSpPr>
          <p:cNvPr id="136" name="Group 136"/>
          <p:cNvGrpSpPr/>
          <p:nvPr/>
        </p:nvGrpSpPr>
        <p:grpSpPr>
          <a:xfrm>
            <a:off x="4168035" y="8084089"/>
            <a:ext cx="818356" cy="527263"/>
            <a:chOff x="0" y="0"/>
            <a:chExt cx="1091142" cy="703017"/>
          </a:xfrm>
        </p:grpSpPr>
        <p:grpSp>
          <p:nvGrpSpPr>
            <p:cNvPr id="137" name="Group 137"/>
            <p:cNvGrpSpPr/>
            <p:nvPr/>
          </p:nvGrpSpPr>
          <p:grpSpPr>
            <a:xfrm>
              <a:off x="0" y="0"/>
              <a:ext cx="1091142" cy="703017"/>
              <a:chOff x="0" y="0"/>
              <a:chExt cx="293280" cy="188959"/>
            </a:xfrm>
          </p:grpSpPr>
          <p:sp>
            <p:nvSpPr>
              <p:cNvPr id="138" name="Freeform 138"/>
              <p:cNvSpPr/>
              <p:nvPr/>
            </p:nvSpPr>
            <p:spPr>
              <a:xfrm>
                <a:off x="0" y="0"/>
                <a:ext cx="293280" cy="188959"/>
              </a:xfrm>
              <a:custGeom>
                <a:avLst/>
                <a:gdLst/>
                <a:ahLst/>
                <a:cxnLst/>
                <a:rect l="l" t="t" r="r" b="b"/>
                <a:pathLst>
                  <a:path w="293280" h="188959">
                    <a:moveTo>
                      <a:pt x="56762" y="0"/>
                    </a:moveTo>
                    <a:lnTo>
                      <a:pt x="236518" y="0"/>
                    </a:lnTo>
                    <a:cubicBezTo>
                      <a:pt x="251573" y="0"/>
                      <a:pt x="266010" y="5980"/>
                      <a:pt x="276655" y="16625"/>
                    </a:cubicBezTo>
                    <a:cubicBezTo>
                      <a:pt x="287300" y="27270"/>
                      <a:pt x="293280" y="41708"/>
                      <a:pt x="293280" y="56762"/>
                    </a:cubicBezTo>
                    <a:lnTo>
                      <a:pt x="293280" y="132197"/>
                    </a:lnTo>
                    <a:cubicBezTo>
                      <a:pt x="293280" y="147251"/>
                      <a:pt x="287300" y="161689"/>
                      <a:pt x="276655" y="172334"/>
                    </a:cubicBezTo>
                    <a:cubicBezTo>
                      <a:pt x="266010" y="182979"/>
                      <a:pt x="251573" y="188959"/>
                      <a:pt x="236518" y="188959"/>
                    </a:cubicBezTo>
                    <a:lnTo>
                      <a:pt x="56762" y="188959"/>
                    </a:lnTo>
                    <a:cubicBezTo>
                      <a:pt x="41708" y="188959"/>
                      <a:pt x="27270" y="182979"/>
                      <a:pt x="16625" y="172334"/>
                    </a:cubicBezTo>
                    <a:cubicBezTo>
                      <a:pt x="5980" y="161689"/>
                      <a:pt x="0" y="147251"/>
                      <a:pt x="0" y="132197"/>
                    </a:cubicBezTo>
                    <a:lnTo>
                      <a:pt x="0" y="56762"/>
                    </a:lnTo>
                    <a:cubicBezTo>
                      <a:pt x="0" y="41708"/>
                      <a:pt x="5980" y="27270"/>
                      <a:pt x="16625" y="16625"/>
                    </a:cubicBezTo>
                    <a:cubicBezTo>
                      <a:pt x="27270" y="5980"/>
                      <a:pt x="41708" y="0"/>
                      <a:pt x="56762" y="0"/>
                    </a:cubicBezTo>
                    <a:close/>
                  </a:path>
                </a:pathLst>
              </a:custGeom>
              <a:ln w="9525" cap="sq">
                <a:solidFill>
                  <a:srgbClr val="F39200"/>
                </a:solidFill>
                <a:prstDash val="solid"/>
                <a:miter/>
              </a:ln>
            </p:spPr>
            <p:txBody>
              <a:bodyPr/>
              <a:lstStyle/>
              <a:p>
                <a:endParaRPr lang="nl-NL"/>
              </a:p>
            </p:txBody>
          </p:sp>
          <p:sp>
            <p:nvSpPr>
              <p:cNvPr id="139" name="TextBox 139"/>
              <p:cNvSpPr txBox="1"/>
              <p:nvPr/>
            </p:nvSpPr>
            <p:spPr>
              <a:xfrm>
                <a:off x="0" y="-38100"/>
                <a:ext cx="293280" cy="227059"/>
              </a:xfrm>
              <a:prstGeom prst="rect">
                <a:avLst/>
              </a:prstGeom>
            </p:spPr>
            <p:txBody>
              <a:bodyPr lIns="50800" tIns="50800" rIns="50800" bIns="50800" rtlCol="0" anchor="ctr"/>
              <a:lstStyle/>
              <a:p>
                <a:pPr algn="ctr">
                  <a:lnSpc>
                    <a:spcPts val="1960"/>
                  </a:lnSpc>
                </a:pPr>
                <a:endParaRPr/>
              </a:p>
            </p:txBody>
          </p:sp>
        </p:grpSp>
        <p:sp>
          <p:nvSpPr>
            <p:cNvPr id="140" name="Freeform 140"/>
            <p:cNvSpPr/>
            <p:nvPr/>
          </p:nvSpPr>
          <p:spPr>
            <a:xfrm>
              <a:off x="115209" y="218254"/>
              <a:ext cx="252991" cy="274245"/>
            </a:xfrm>
            <a:custGeom>
              <a:avLst/>
              <a:gdLst/>
              <a:ahLst/>
              <a:cxnLst/>
              <a:rect l="l" t="t" r="r" b="b"/>
              <a:pathLst>
                <a:path w="252991" h="274245">
                  <a:moveTo>
                    <a:pt x="0" y="0"/>
                  </a:moveTo>
                  <a:lnTo>
                    <a:pt x="252991" y="0"/>
                  </a:lnTo>
                  <a:lnTo>
                    <a:pt x="252991" y="274245"/>
                  </a:lnTo>
                  <a:lnTo>
                    <a:pt x="0" y="27424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sp>
          <p:nvSpPr>
            <p:cNvPr id="141" name="TextBox 141"/>
            <p:cNvSpPr txBox="1"/>
            <p:nvPr/>
          </p:nvSpPr>
          <p:spPr>
            <a:xfrm>
              <a:off x="314770" y="196652"/>
              <a:ext cx="743000" cy="330089"/>
            </a:xfrm>
            <a:prstGeom prst="rect">
              <a:avLst/>
            </a:prstGeom>
          </p:spPr>
          <p:txBody>
            <a:bodyPr lIns="0" tIns="0" rIns="0" bIns="0" rtlCol="0" anchor="t">
              <a:spAutoFit/>
            </a:bodyPr>
            <a:lstStyle/>
            <a:p>
              <a:pPr algn="ctr">
                <a:lnSpc>
                  <a:spcPts val="949"/>
                </a:lnSpc>
              </a:pPr>
              <a:r>
                <a:rPr lang="en-US" sz="804">
                  <a:solidFill>
                    <a:srgbClr val="253861"/>
                  </a:solidFill>
                  <a:latin typeface="Roboto"/>
                  <a:ea typeface="Roboto"/>
                  <a:cs typeface="Roboto"/>
                  <a:sym typeface="Roboto"/>
                </a:rPr>
                <a:t>Verhoogd risico </a:t>
              </a:r>
            </a:p>
          </p:txBody>
        </p:sp>
      </p:grpSp>
      <p:sp>
        <p:nvSpPr>
          <p:cNvPr id="142" name="TextBox 142"/>
          <p:cNvSpPr txBox="1"/>
          <p:nvPr/>
        </p:nvSpPr>
        <p:spPr>
          <a:xfrm>
            <a:off x="2840772" y="2747250"/>
            <a:ext cx="215260" cy="440799"/>
          </a:xfrm>
          <a:prstGeom prst="rect">
            <a:avLst/>
          </a:prstGeom>
        </p:spPr>
        <p:txBody>
          <a:bodyPr lIns="0" tIns="0" rIns="0" bIns="0" rtlCol="0" anchor="t">
            <a:spAutoFit/>
          </a:bodyPr>
          <a:lstStyle/>
          <a:p>
            <a:pPr algn="ctr">
              <a:lnSpc>
                <a:spcPts val="3530"/>
              </a:lnSpc>
            </a:pPr>
            <a:r>
              <a:rPr lang="en-US" sz="2521" b="1">
                <a:solidFill>
                  <a:srgbClr val="FFFFFF"/>
                </a:solidFill>
                <a:latin typeface="Open Sans Bold"/>
                <a:ea typeface="Open Sans Bold"/>
                <a:cs typeface="Open Sans Bold"/>
                <a:sym typeface="Open Sans Bold"/>
              </a:rPr>
              <a:t>B</a:t>
            </a:r>
          </a:p>
        </p:txBody>
      </p:sp>
      <p:sp>
        <p:nvSpPr>
          <p:cNvPr id="143" name="TextBox 143"/>
          <p:cNvSpPr txBox="1"/>
          <p:nvPr/>
        </p:nvSpPr>
        <p:spPr>
          <a:xfrm>
            <a:off x="3229424" y="3420073"/>
            <a:ext cx="932717" cy="305562"/>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Jonge kinderen en 40-75 jaar</a:t>
            </a:r>
          </a:p>
        </p:txBody>
      </p:sp>
      <p:sp>
        <p:nvSpPr>
          <p:cNvPr id="144" name="TextBox 144"/>
          <p:cNvSpPr txBox="1"/>
          <p:nvPr/>
        </p:nvSpPr>
        <p:spPr>
          <a:xfrm>
            <a:off x="3229424" y="3950071"/>
            <a:ext cx="1445910"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Beperkte mobiliteit</a:t>
            </a:r>
          </a:p>
        </p:txBody>
      </p:sp>
      <p:sp>
        <p:nvSpPr>
          <p:cNvPr id="145" name="TextBox 145"/>
          <p:cNvSpPr txBox="1"/>
          <p:nvPr/>
        </p:nvSpPr>
        <p:spPr>
          <a:xfrm>
            <a:off x="3229424" y="4469017"/>
            <a:ext cx="1445910"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Overgewicht</a:t>
            </a:r>
          </a:p>
        </p:txBody>
      </p:sp>
      <p:sp>
        <p:nvSpPr>
          <p:cNvPr id="146" name="TextBox 146"/>
          <p:cNvSpPr txBox="1"/>
          <p:nvPr/>
        </p:nvSpPr>
        <p:spPr>
          <a:xfrm>
            <a:off x="3229424" y="5421794"/>
            <a:ext cx="1445910" cy="457800"/>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Psychische medicatie, zwangerschap of licht verstandelijke beperking</a:t>
            </a:r>
          </a:p>
        </p:txBody>
      </p:sp>
      <p:sp>
        <p:nvSpPr>
          <p:cNvPr id="147" name="TextBox 147"/>
          <p:cNvSpPr txBox="1"/>
          <p:nvPr/>
        </p:nvSpPr>
        <p:spPr>
          <a:xfrm>
            <a:off x="3220322" y="6106136"/>
            <a:ext cx="1531158" cy="512999"/>
          </a:xfrm>
          <a:prstGeom prst="rect">
            <a:avLst/>
          </a:prstGeom>
        </p:spPr>
        <p:txBody>
          <a:bodyPr lIns="0" tIns="0" rIns="0" bIns="0" rtlCol="0" anchor="t">
            <a:spAutoFit/>
          </a:bodyPr>
          <a:lstStyle/>
          <a:p>
            <a:pPr algn="l">
              <a:lnSpc>
                <a:spcPts val="1359"/>
              </a:lnSpc>
            </a:pPr>
            <a:r>
              <a:rPr lang="en-US" sz="999" b="1">
                <a:solidFill>
                  <a:srgbClr val="F39200"/>
                </a:solidFill>
                <a:latin typeface="Roboto Bold"/>
                <a:ea typeface="Roboto Bold"/>
                <a:cs typeface="Roboto Bold"/>
                <a:sym typeface="Roboto Bold"/>
              </a:rPr>
              <a:t>Vaker checken, goed drinken stimuleren, signalen actief volgen.</a:t>
            </a:r>
          </a:p>
        </p:txBody>
      </p:sp>
      <p:sp>
        <p:nvSpPr>
          <p:cNvPr id="148" name="TextBox 148"/>
          <p:cNvSpPr txBox="1"/>
          <p:nvPr/>
        </p:nvSpPr>
        <p:spPr>
          <a:xfrm>
            <a:off x="486222" y="369235"/>
            <a:ext cx="6628122" cy="790575"/>
          </a:xfrm>
          <a:prstGeom prst="rect">
            <a:avLst/>
          </a:prstGeom>
        </p:spPr>
        <p:txBody>
          <a:bodyPr lIns="0" tIns="0" rIns="0" bIns="0" rtlCol="0" anchor="t">
            <a:spAutoFit/>
          </a:bodyPr>
          <a:lstStyle/>
          <a:p>
            <a:pPr algn="l">
              <a:lnSpc>
                <a:spcPts val="3000"/>
              </a:lnSpc>
            </a:pPr>
            <a:r>
              <a:rPr lang="en-US" sz="3000" b="1">
                <a:solidFill>
                  <a:srgbClr val="253861"/>
                </a:solidFill>
                <a:latin typeface="Oswald Bold"/>
                <a:ea typeface="Oswald Bold"/>
                <a:cs typeface="Oswald Bold"/>
                <a:sym typeface="Oswald Bold"/>
              </a:rPr>
              <a:t>Bijlage B- Risico-inschatting en slimme voorbereiding</a:t>
            </a:r>
          </a:p>
        </p:txBody>
      </p:sp>
      <p:sp>
        <p:nvSpPr>
          <p:cNvPr id="149" name="TextBox 149"/>
          <p:cNvSpPr txBox="1"/>
          <p:nvPr/>
        </p:nvSpPr>
        <p:spPr>
          <a:xfrm>
            <a:off x="486222" y="1400578"/>
            <a:ext cx="5915275" cy="250134"/>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Hulpmiddel voor teamleiders en zorgteams </a:t>
            </a:r>
          </a:p>
        </p:txBody>
      </p:sp>
      <p:sp>
        <p:nvSpPr>
          <p:cNvPr id="150" name="TextBox 150"/>
          <p:cNvSpPr txBox="1"/>
          <p:nvPr/>
        </p:nvSpPr>
        <p:spPr>
          <a:xfrm>
            <a:off x="1550237" y="1886236"/>
            <a:ext cx="5494618" cy="571756"/>
          </a:xfrm>
          <a:prstGeom prst="rect">
            <a:avLst/>
          </a:prstGeom>
        </p:spPr>
        <p:txBody>
          <a:bodyPr lIns="0" tIns="0" rIns="0" bIns="0" rtlCol="0" anchor="t">
            <a:spAutoFit/>
          </a:bodyPr>
          <a:lstStyle/>
          <a:p>
            <a:pPr algn="l">
              <a:lnSpc>
                <a:spcPts val="1560"/>
              </a:lnSpc>
            </a:pPr>
            <a:r>
              <a:rPr lang="en-US" sz="1114">
                <a:solidFill>
                  <a:srgbClr val="253861"/>
                </a:solidFill>
                <a:latin typeface="Roboto"/>
                <a:ea typeface="Roboto"/>
                <a:cs typeface="Roboto"/>
                <a:sym typeface="Roboto"/>
              </a:rPr>
              <a:t>Gebruik deze bijlage alleen als hulpmiddel. </a:t>
            </a:r>
          </a:p>
          <a:p>
            <a:pPr algn="l">
              <a:lnSpc>
                <a:spcPts val="1560"/>
              </a:lnSpc>
            </a:pPr>
            <a:r>
              <a:rPr lang="en-US" sz="1114">
                <a:solidFill>
                  <a:srgbClr val="253861"/>
                </a:solidFill>
                <a:latin typeface="Roboto"/>
                <a:ea typeface="Roboto"/>
                <a:cs typeface="Roboto"/>
                <a:sym typeface="Roboto"/>
              </a:rPr>
              <a:t>Het doel is niet méér administratie, maar sneller herkennen wie extra aandacht nodig heeft en wat echt vastgelegd moet worden. </a:t>
            </a:r>
          </a:p>
        </p:txBody>
      </p:sp>
      <p:sp>
        <p:nvSpPr>
          <p:cNvPr id="151" name="TextBox 151"/>
          <p:cNvSpPr txBox="1"/>
          <p:nvPr/>
        </p:nvSpPr>
        <p:spPr>
          <a:xfrm>
            <a:off x="721962" y="2748771"/>
            <a:ext cx="220942" cy="440799"/>
          </a:xfrm>
          <a:prstGeom prst="rect">
            <a:avLst/>
          </a:prstGeom>
        </p:spPr>
        <p:txBody>
          <a:bodyPr lIns="0" tIns="0" rIns="0" bIns="0" rtlCol="0" anchor="t">
            <a:spAutoFit/>
          </a:bodyPr>
          <a:lstStyle/>
          <a:p>
            <a:pPr algn="ctr">
              <a:lnSpc>
                <a:spcPts val="3530"/>
              </a:lnSpc>
            </a:pPr>
            <a:r>
              <a:rPr lang="en-US" sz="2521" b="1">
                <a:solidFill>
                  <a:srgbClr val="FFFFFF"/>
                </a:solidFill>
                <a:latin typeface="Open Sans Bold"/>
                <a:ea typeface="Open Sans Bold"/>
                <a:cs typeface="Open Sans Bold"/>
                <a:sym typeface="Open Sans Bold"/>
              </a:rPr>
              <a:t>A</a:t>
            </a:r>
          </a:p>
        </p:txBody>
      </p:sp>
      <p:sp>
        <p:nvSpPr>
          <p:cNvPr id="152" name="TextBox 152"/>
          <p:cNvSpPr txBox="1"/>
          <p:nvPr/>
        </p:nvSpPr>
        <p:spPr>
          <a:xfrm>
            <a:off x="1028153" y="3442965"/>
            <a:ext cx="932717"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75 jaar of ouder</a:t>
            </a:r>
          </a:p>
        </p:txBody>
      </p:sp>
      <p:sp>
        <p:nvSpPr>
          <p:cNvPr id="153" name="TextBox 153"/>
          <p:cNvSpPr txBox="1"/>
          <p:nvPr/>
        </p:nvSpPr>
        <p:spPr>
          <a:xfrm>
            <a:off x="1028153" y="3813143"/>
            <a:ext cx="1445910" cy="457800"/>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Chronische aandoening, zoals diabetes, hartfalen of longaandoening</a:t>
            </a:r>
          </a:p>
        </p:txBody>
      </p:sp>
      <p:sp>
        <p:nvSpPr>
          <p:cNvPr id="154" name="TextBox 154"/>
          <p:cNvSpPr txBox="1"/>
          <p:nvPr/>
        </p:nvSpPr>
        <p:spPr>
          <a:xfrm>
            <a:off x="1028153" y="4497106"/>
            <a:ext cx="1445910"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Neurologische aandoening </a:t>
            </a:r>
          </a:p>
        </p:txBody>
      </p:sp>
      <p:sp>
        <p:nvSpPr>
          <p:cNvPr id="155" name="TextBox 155"/>
          <p:cNvSpPr txBox="1"/>
          <p:nvPr/>
        </p:nvSpPr>
        <p:spPr>
          <a:xfrm>
            <a:off x="1019050" y="4950710"/>
            <a:ext cx="1445910" cy="305454"/>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Bedlegerig of rolstoelgebonden</a:t>
            </a:r>
          </a:p>
        </p:txBody>
      </p:sp>
      <p:sp>
        <p:nvSpPr>
          <p:cNvPr id="156" name="TextBox 156"/>
          <p:cNvSpPr txBox="1"/>
          <p:nvPr/>
        </p:nvSpPr>
        <p:spPr>
          <a:xfrm>
            <a:off x="1028153" y="5558613"/>
            <a:ext cx="1445910"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Hoogcomplexe zorgvraag</a:t>
            </a:r>
          </a:p>
        </p:txBody>
      </p:sp>
      <p:sp>
        <p:nvSpPr>
          <p:cNvPr id="157" name="TextBox 157"/>
          <p:cNvSpPr txBox="1"/>
          <p:nvPr/>
        </p:nvSpPr>
        <p:spPr>
          <a:xfrm>
            <a:off x="942904" y="6081537"/>
            <a:ext cx="1531158" cy="512999"/>
          </a:xfrm>
          <a:prstGeom prst="rect">
            <a:avLst/>
          </a:prstGeom>
        </p:spPr>
        <p:txBody>
          <a:bodyPr lIns="0" tIns="0" rIns="0" bIns="0" rtlCol="0" anchor="t">
            <a:spAutoFit/>
          </a:bodyPr>
          <a:lstStyle/>
          <a:p>
            <a:pPr algn="l">
              <a:lnSpc>
                <a:spcPts val="1359"/>
              </a:lnSpc>
            </a:pPr>
            <a:r>
              <a:rPr lang="en-US" sz="999" b="1">
                <a:solidFill>
                  <a:srgbClr val="F43433"/>
                </a:solidFill>
                <a:latin typeface="Roboto Bold"/>
                <a:ea typeface="Roboto Bold"/>
                <a:cs typeface="Roboto Bold"/>
                <a:sym typeface="Roboto Bold"/>
              </a:rPr>
              <a:t>Extra volgen, eerder ingrijpen, zo nodig arts / achterwacht betrekken. </a:t>
            </a:r>
          </a:p>
        </p:txBody>
      </p:sp>
      <p:sp>
        <p:nvSpPr>
          <p:cNvPr id="158" name="TextBox 158"/>
          <p:cNvSpPr txBox="1"/>
          <p:nvPr/>
        </p:nvSpPr>
        <p:spPr>
          <a:xfrm>
            <a:off x="4268955" y="6958155"/>
            <a:ext cx="3409918" cy="230086"/>
          </a:xfrm>
          <a:prstGeom prst="rect">
            <a:avLst/>
          </a:prstGeom>
        </p:spPr>
        <p:txBody>
          <a:bodyPr lIns="0" tIns="0" rIns="0" bIns="0" rtlCol="0" anchor="t">
            <a:spAutoFit/>
          </a:bodyPr>
          <a:lstStyle/>
          <a:p>
            <a:pPr algn="l">
              <a:lnSpc>
                <a:spcPts val="1816"/>
              </a:lnSpc>
            </a:pPr>
            <a:r>
              <a:rPr lang="en-US" sz="1335" b="1">
                <a:solidFill>
                  <a:srgbClr val="253861"/>
                </a:solidFill>
                <a:latin typeface="Roboto Bold"/>
                <a:ea typeface="Roboto Bold"/>
                <a:cs typeface="Roboto Bold"/>
                <a:sym typeface="Roboto Bold"/>
              </a:rPr>
              <a:t>Wanneer gebruik je een vochtschema?</a:t>
            </a:r>
          </a:p>
        </p:txBody>
      </p:sp>
      <p:sp>
        <p:nvSpPr>
          <p:cNvPr id="159" name="TextBox 159"/>
          <p:cNvSpPr txBox="1"/>
          <p:nvPr/>
        </p:nvSpPr>
        <p:spPr>
          <a:xfrm>
            <a:off x="4908643" y="7378741"/>
            <a:ext cx="1190032" cy="289644"/>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Alleen gebruiken als het nodig is</a:t>
            </a:r>
          </a:p>
        </p:txBody>
      </p:sp>
      <p:sp>
        <p:nvSpPr>
          <p:cNvPr id="160" name="TextBox 160"/>
          <p:cNvSpPr txBox="1"/>
          <p:nvPr/>
        </p:nvSpPr>
        <p:spPr>
          <a:xfrm>
            <a:off x="595632" y="8015327"/>
            <a:ext cx="898879" cy="143598"/>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Risicocliëntenlijst</a:t>
            </a:r>
          </a:p>
        </p:txBody>
      </p:sp>
      <p:sp>
        <p:nvSpPr>
          <p:cNvPr id="161" name="TextBox 161"/>
          <p:cNvSpPr txBox="1"/>
          <p:nvPr/>
        </p:nvSpPr>
        <p:spPr>
          <a:xfrm>
            <a:off x="523085" y="8341523"/>
            <a:ext cx="1043974" cy="967737"/>
          </a:xfrm>
          <a:prstGeom prst="rect">
            <a:avLst/>
          </a:prstGeom>
        </p:spPr>
        <p:txBody>
          <a:bodyPr lIns="0" tIns="0" rIns="0" bIns="0" rtlCol="0" anchor="t">
            <a:spAutoFit/>
          </a:bodyPr>
          <a:lstStyle/>
          <a:p>
            <a:pPr marL="183514" lvl="1" indent="-91757" algn="l">
              <a:lnSpc>
                <a:spcPts val="1274"/>
              </a:lnSpc>
              <a:buFont typeface="Arial"/>
              <a:buChar char="•"/>
            </a:pPr>
            <a:r>
              <a:rPr lang="en-US" sz="849">
                <a:solidFill>
                  <a:srgbClr val="253861"/>
                </a:solidFill>
                <a:latin typeface="Roboto"/>
                <a:ea typeface="Roboto"/>
                <a:cs typeface="Roboto"/>
                <a:sym typeface="Roboto"/>
              </a:rPr>
              <a:t>naam</a:t>
            </a:r>
          </a:p>
          <a:p>
            <a:pPr marL="183514" lvl="1" indent="-91757" algn="l">
              <a:lnSpc>
                <a:spcPts val="1274"/>
              </a:lnSpc>
              <a:buFont typeface="Arial"/>
              <a:buChar char="•"/>
            </a:pPr>
            <a:r>
              <a:rPr lang="en-US" sz="849">
                <a:solidFill>
                  <a:srgbClr val="253861"/>
                </a:solidFill>
                <a:latin typeface="Roboto"/>
                <a:ea typeface="Roboto"/>
                <a:cs typeface="Roboto"/>
                <a:sym typeface="Roboto"/>
              </a:rPr>
              <a:t>afdeling</a:t>
            </a:r>
          </a:p>
          <a:p>
            <a:pPr marL="183514" lvl="1" indent="-91757" algn="l">
              <a:lnSpc>
                <a:spcPts val="1274"/>
              </a:lnSpc>
              <a:buFont typeface="Arial"/>
              <a:buChar char="•"/>
            </a:pPr>
            <a:r>
              <a:rPr lang="en-US" sz="849">
                <a:solidFill>
                  <a:srgbClr val="253861"/>
                </a:solidFill>
                <a:latin typeface="Roboto"/>
                <a:ea typeface="Roboto"/>
                <a:cs typeface="Roboto"/>
                <a:sym typeface="Roboto"/>
              </a:rPr>
              <a:t>risicoklasse</a:t>
            </a:r>
          </a:p>
          <a:p>
            <a:pPr marL="183514" lvl="1" indent="-91757" algn="l">
              <a:lnSpc>
                <a:spcPts val="1274"/>
              </a:lnSpc>
              <a:buFont typeface="Arial"/>
              <a:buChar char="•"/>
            </a:pPr>
            <a:r>
              <a:rPr lang="en-US" sz="849">
                <a:solidFill>
                  <a:srgbClr val="253861"/>
                </a:solidFill>
                <a:latin typeface="Roboto"/>
                <a:ea typeface="Roboto"/>
                <a:cs typeface="Roboto"/>
                <a:sym typeface="Roboto"/>
              </a:rPr>
              <a:t>wel/geen vochtschema</a:t>
            </a:r>
          </a:p>
          <a:p>
            <a:pPr marL="183514" lvl="1" indent="-91757" algn="l">
              <a:lnSpc>
                <a:spcPts val="1274"/>
              </a:lnSpc>
              <a:buFont typeface="Arial"/>
              <a:buChar char="•"/>
            </a:pPr>
            <a:r>
              <a:rPr lang="en-US" sz="849">
                <a:solidFill>
                  <a:srgbClr val="253861"/>
                </a:solidFill>
                <a:latin typeface="Roboto"/>
                <a:ea typeface="Roboto"/>
                <a:cs typeface="Roboto"/>
                <a:sym typeface="Roboto"/>
              </a:rPr>
              <a:t>aandachtspunten</a:t>
            </a:r>
          </a:p>
        </p:txBody>
      </p:sp>
      <p:sp>
        <p:nvSpPr>
          <p:cNvPr id="162" name="TextBox 162"/>
          <p:cNvSpPr txBox="1"/>
          <p:nvPr/>
        </p:nvSpPr>
        <p:spPr>
          <a:xfrm>
            <a:off x="4878116" y="9066502"/>
            <a:ext cx="165668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Dan vochtschema inzetten</a:t>
            </a:r>
          </a:p>
        </p:txBody>
      </p:sp>
      <p:sp>
        <p:nvSpPr>
          <p:cNvPr id="163" name="TextBox 163"/>
          <p:cNvSpPr txBox="1"/>
          <p:nvPr/>
        </p:nvSpPr>
        <p:spPr>
          <a:xfrm>
            <a:off x="1337108" y="9678740"/>
            <a:ext cx="5412289" cy="177727"/>
          </a:xfrm>
          <a:prstGeom prst="rect">
            <a:avLst/>
          </a:prstGeom>
        </p:spPr>
        <p:txBody>
          <a:bodyPr lIns="0" tIns="0" rIns="0" bIns="0" rtlCol="0" anchor="t">
            <a:spAutoFit/>
          </a:bodyPr>
          <a:lstStyle/>
          <a:p>
            <a:pPr algn="l">
              <a:lnSpc>
                <a:spcPts val="1495"/>
              </a:lnSpc>
            </a:pPr>
            <a:r>
              <a:rPr lang="en-US" sz="1099">
                <a:solidFill>
                  <a:srgbClr val="253861"/>
                </a:solidFill>
                <a:latin typeface="Roboto"/>
                <a:ea typeface="Roboto"/>
                <a:cs typeface="Roboto"/>
                <a:sym typeface="Roboto"/>
              </a:rPr>
              <a:t>Werk met één overzicht per afdeling. Houd het simpel en actueel. </a:t>
            </a:r>
          </a:p>
        </p:txBody>
      </p:sp>
      <p:sp>
        <p:nvSpPr>
          <p:cNvPr id="164" name="TextBox 164"/>
          <p:cNvSpPr txBox="1"/>
          <p:nvPr/>
        </p:nvSpPr>
        <p:spPr>
          <a:xfrm>
            <a:off x="5490260" y="4985454"/>
            <a:ext cx="1741019"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Weinig extra risicofactoren</a:t>
            </a:r>
          </a:p>
        </p:txBody>
      </p:sp>
      <p:sp>
        <p:nvSpPr>
          <p:cNvPr id="165" name="TextBox 165"/>
          <p:cNvSpPr txBox="1"/>
          <p:nvPr/>
        </p:nvSpPr>
        <p:spPr>
          <a:xfrm>
            <a:off x="2758602" y="10418020"/>
            <a:ext cx="1583678" cy="128736"/>
          </a:xfrm>
          <a:prstGeom prst="rect">
            <a:avLst/>
          </a:prstGeom>
        </p:spPr>
        <p:txBody>
          <a:bodyPr lIns="0" tIns="0" rIns="0" bIns="0" rtlCol="0" anchor="t">
            <a:spAutoFit/>
          </a:bodyPr>
          <a:lstStyle/>
          <a:p>
            <a:pPr algn="ctr">
              <a:lnSpc>
                <a:spcPts val="1088"/>
              </a:lnSpc>
            </a:pPr>
            <a:r>
              <a:rPr lang="en-US" sz="800" spc="72">
                <a:solidFill>
                  <a:srgbClr val="253861"/>
                </a:solidFill>
                <a:latin typeface="Oswald"/>
                <a:ea typeface="Oswald"/>
                <a:cs typeface="Oswald"/>
                <a:sym typeface="Oswald"/>
              </a:rPr>
              <a:t>Pagina 7 -  Bijlage B</a:t>
            </a:r>
          </a:p>
        </p:txBody>
      </p:sp>
      <p:sp>
        <p:nvSpPr>
          <p:cNvPr id="166" name="TextBox 166"/>
          <p:cNvSpPr txBox="1"/>
          <p:nvPr/>
        </p:nvSpPr>
        <p:spPr>
          <a:xfrm>
            <a:off x="1098000" y="3100531"/>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of 1 van deze factoren</a:t>
            </a:r>
          </a:p>
        </p:txBody>
      </p:sp>
      <p:sp>
        <p:nvSpPr>
          <p:cNvPr id="167" name="TextBox 167"/>
          <p:cNvSpPr txBox="1"/>
          <p:nvPr/>
        </p:nvSpPr>
        <p:spPr>
          <a:xfrm>
            <a:off x="3193200" y="3102150"/>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èn 1 van deze factoren</a:t>
            </a:r>
          </a:p>
        </p:txBody>
      </p:sp>
      <p:sp>
        <p:nvSpPr>
          <p:cNvPr id="168" name="TextBox 168"/>
          <p:cNvSpPr txBox="1"/>
          <p:nvPr/>
        </p:nvSpPr>
        <p:spPr>
          <a:xfrm>
            <a:off x="5490260" y="3102150"/>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of 1 van deze factoren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94688" y="2210307"/>
            <a:ext cx="3308400" cy="5618033"/>
            <a:chOff x="0" y="0"/>
            <a:chExt cx="1163475" cy="1975711"/>
          </a:xfrm>
        </p:grpSpPr>
        <p:sp>
          <p:nvSpPr>
            <p:cNvPr id="3" name="Freeform 3"/>
            <p:cNvSpPr/>
            <p:nvPr/>
          </p:nvSpPr>
          <p:spPr>
            <a:xfrm>
              <a:off x="0" y="0"/>
              <a:ext cx="1163475" cy="1975711"/>
            </a:xfrm>
            <a:custGeom>
              <a:avLst/>
              <a:gdLst/>
              <a:ahLst/>
              <a:cxnLst/>
              <a:rect l="l" t="t" r="r" b="b"/>
              <a:pathLst>
                <a:path w="1163475" h="1975711">
                  <a:moveTo>
                    <a:pt x="14040" y="0"/>
                  </a:moveTo>
                  <a:lnTo>
                    <a:pt x="1149435" y="0"/>
                  </a:lnTo>
                  <a:cubicBezTo>
                    <a:pt x="1157189" y="0"/>
                    <a:pt x="1163475" y="6286"/>
                    <a:pt x="1163475" y="14040"/>
                  </a:cubicBezTo>
                  <a:lnTo>
                    <a:pt x="1163475" y="1961670"/>
                  </a:lnTo>
                  <a:cubicBezTo>
                    <a:pt x="1163475" y="1965394"/>
                    <a:pt x="1161996" y="1968965"/>
                    <a:pt x="1159363" y="1971598"/>
                  </a:cubicBezTo>
                  <a:cubicBezTo>
                    <a:pt x="1156730" y="1974231"/>
                    <a:pt x="1153158" y="1975711"/>
                    <a:pt x="1149435" y="1975711"/>
                  </a:cubicBezTo>
                  <a:lnTo>
                    <a:pt x="14040" y="1975711"/>
                  </a:lnTo>
                  <a:cubicBezTo>
                    <a:pt x="10317" y="1975711"/>
                    <a:pt x="6745" y="1974231"/>
                    <a:pt x="4112" y="1971598"/>
                  </a:cubicBezTo>
                  <a:cubicBezTo>
                    <a:pt x="1479" y="1968965"/>
                    <a:pt x="0" y="1965394"/>
                    <a:pt x="0" y="1961670"/>
                  </a:cubicBezTo>
                  <a:lnTo>
                    <a:pt x="0" y="14040"/>
                  </a:lnTo>
                  <a:cubicBezTo>
                    <a:pt x="0" y="10317"/>
                    <a:pt x="1479" y="6745"/>
                    <a:pt x="4112" y="4112"/>
                  </a:cubicBezTo>
                  <a:cubicBezTo>
                    <a:pt x="6745" y="1479"/>
                    <a:pt x="10317" y="0"/>
                    <a:pt x="14040" y="0"/>
                  </a:cubicBezTo>
                  <a:close/>
                </a:path>
              </a:pathLst>
            </a:custGeom>
            <a:solidFill>
              <a:srgbClr val="2F858A">
                <a:alpha val="9804"/>
              </a:srgbClr>
            </a:solidFill>
            <a:ln w="9525" cap="sq">
              <a:solidFill>
                <a:srgbClr val="97BF0D">
                  <a:alpha val="9804"/>
                </a:srgbClr>
              </a:solidFill>
              <a:prstDash val="solid"/>
              <a:miter/>
            </a:ln>
          </p:spPr>
          <p:txBody>
            <a:bodyPr/>
            <a:lstStyle/>
            <a:p>
              <a:endParaRPr lang="nl-NL"/>
            </a:p>
          </p:txBody>
        </p:sp>
        <p:sp>
          <p:nvSpPr>
            <p:cNvPr id="4" name="TextBox 4"/>
            <p:cNvSpPr txBox="1"/>
            <p:nvPr/>
          </p:nvSpPr>
          <p:spPr>
            <a:xfrm>
              <a:off x="0" y="-38100"/>
              <a:ext cx="1163475" cy="2013811"/>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3967567" y="3057856"/>
            <a:ext cx="3016539" cy="4596994"/>
            <a:chOff x="0" y="0"/>
            <a:chExt cx="1060835" cy="1616639"/>
          </a:xfrm>
        </p:grpSpPr>
        <p:sp>
          <p:nvSpPr>
            <p:cNvPr id="6" name="Freeform 6"/>
            <p:cNvSpPr/>
            <p:nvPr/>
          </p:nvSpPr>
          <p:spPr>
            <a:xfrm>
              <a:off x="0" y="0"/>
              <a:ext cx="1060835" cy="1616639"/>
            </a:xfrm>
            <a:custGeom>
              <a:avLst/>
              <a:gdLst/>
              <a:ahLst/>
              <a:cxnLst/>
              <a:rect l="l" t="t" r="r" b="b"/>
              <a:pathLst>
                <a:path w="1060835" h="1616639">
                  <a:moveTo>
                    <a:pt x="15399" y="0"/>
                  </a:moveTo>
                  <a:lnTo>
                    <a:pt x="1045436" y="0"/>
                  </a:lnTo>
                  <a:cubicBezTo>
                    <a:pt x="1053941" y="0"/>
                    <a:pt x="1060835" y="6894"/>
                    <a:pt x="1060835" y="15399"/>
                  </a:cubicBezTo>
                  <a:lnTo>
                    <a:pt x="1060835" y="1601240"/>
                  </a:lnTo>
                  <a:cubicBezTo>
                    <a:pt x="1060835" y="1609745"/>
                    <a:pt x="1053941" y="1616639"/>
                    <a:pt x="1045436" y="1616639"/>
                  </a:cubicBezTo>
                  <a:lnTo>
                    <a:pt x="15399" y="1616639"/>
                  </a:lnTo>
                  <a:cubicBezTo>
                    <a:pt x="6894" y="1616639"/>
                    <a:pt x="0" y="1609745"/>
                    <a:pt x="0" y="1601240"/>
                  </a:cubicBezTo>
                  <a:lnTo>
                    <a:pt x="0" y="15399"/>
                  </a:lnTo>
                  <a:cubicBezTo>
                    <a:pt x="0" y="6894"/>
                    <a:pt x="6894" y="0"/>
                    <a:pt x="15399" y="0"/>
                  </a:cubicBezTo>
                  <a:close/>
                </a:path>
              </a:pathLst>
            </a:custGeom>
            <a:ln w="9525" cap="sq">
              <a:solidFill>
                <a:srgbClr val="2F858A"/>
              </a:solidFill>
              <a:prstDash val="solid"/>
              <a:miter/>
            </a:ln>
          </p:spPr>
          <p:txBody>
            <a:bodyPr/>
            <a:lstStyle/>
            <a:p>
              <a:endParaRPr lang="nl-NL"/>
            </a:p>
          </p:txBody>
        </p:sp>
        <p:sp>
          <p:nvSpPr>
            <p:cNvPr id="7" name="TextBox 7"/>
            <p:cNvSpPr txBox="1"/>
            <p:nvPr/>
          </p:nvSpPr>
          <p:spPr>
            <a:xfrm>
              <a:off x="0" y="-28575"/>
              <a:ext cx="1060835" cy="1645214"/>
            </a:xfrm>
            <a:prstGeom prst="rect">
              <a:avLst/>
            </a:prstGeom>
          </p:spPr>
          <p:txBody>
            <a:bodyPr lIns="50800" tIns="50800" rIns="50800" bIns="50800" rtlCol="0" anchor="ctr"/>
            <a:lstStyle/>
            <a:p>
              <a:pPr algn="ctr">
                <a:lnSpc>
                  <a:spcPts val="1120"/>
                </a:lnSpc>
              </a:pPr>
              <a:endParaRPr/>
            </a:p>
          </p:txBody>
        </p:sp>
      </p:grpSp>
      <p:sp>
        <p:nvSpPr>
          <p:cNvPr id="8" name="AutoShape 8"/>
          <p:cNvSpPr/>
          <p:nvPr/>
        </p:nvSpPr>
        <p:spPr>
          <a:xfrm flipV="1">
            <a:off x="3978297" y="6654150"/>
            <a:ext cx="3005809" cy="0"/>
          </a:xfrm>
          <a:prstGeom prst="line">
            <a:avLst/>
          </a:prstGeom>
          <a:ln w="9525" cap="flat">
            <a:solidFill>
              <a:srgbClr val="2F858A"/>
            </a:solidFill>
            <a:prstDash val="solid"/>
            <a:headEnd type="none" w="sm" len="sm"/>
            <a:tailEnd type="none" w="sm" len="sm"/>
          </a:ln>
        </p:spPr>
        <p:txBody>
          <a:bodyPr/>
          <a:lstStyle/>
          <a:p>
            <a:endParaRPr lang="nl-NL"/>
          </a:p>
        </p:txBody>
      </p:sp>
      <p:sp>
        <p:nvSpPr>
          <p:cNvPr id="9" name="AutoShape 9"/>
          <p:cNvSpPr/>
          <p:nvPr/>
        </p:nvSpPr>
        <p:spPr>
          <a:xfrm>
            <a:off x="621914" y="6860791"/>
            <a:ext cx="2866181" cy="0"/>
          </a:xfrm>
          <a:prstGeom prst="line">
            <a:avLst/>
          </a:prstGeom>
          <a:ln w="9525" cap="flat">
            <a:solidFill>
              <a:srgbClr val="D9D9D9"/>
            </a:solidFill>
            <a:prstDash val="solid"/>
            <a:headEnd type="none" w="sm" len="sm"/>
            <a:tailEnd type="none" w="sm" len="sm"/>
          </a:ln>
        </p:spPr>
        <p:txBody>
          <a:bodyPr/>
          <a:lstStyle/>
          <a:p>
            <a:endParaRPr lang="nl-NL"/>
          </a:p>
        </p:txBody>
      </p:sp>
      <p:sp>
        <p:nvSpPr>
          <p:cNvPr id="10" name="AutoShape 10"/>
          <p:cNvSpPr/>
          <p:nvPr/>
        </p:nvSpPr>
        <p:spPr>
          <a:xfrm>
            <a:off x="638380" y="7333254"/>
            <a:ext cx="2866181" cy="0"/>
          </a:xfrm>
          <a:prstGeom prst="line">
            <a:avLst/>
          </a:prstGeom>
          <a:ln w="9525" cap="flat">
            <a:solidFill>
              <a:srgbClr val="D9D9D9"/>
            </a:solidFill>
            <a:prstDash val="solid"/>
            <a:headEnd type="none" w="sm" len="sm"/>
            <a:tailEnd type="none" w="sm" len="sm"/>
          </a:ln>
        </p:spPr>
        <p:txBody>
          <a:bodyPr/>
          <a:lstStyle/>
          <a:p>
            <a:endParaRPr lang="nl-NL"/>
          </a:p>
        </p:txBody>
      </p:sp>
      <p:grpSp>
        <p:nvGrpSpPr>
          <p:cNvPr id="11" name="Group 11"/>
          <p:cNvGrpSpPr/>
          <p:nvPr/>
        </p:nvGrpSpPr>
        <p:grpSpPr>
          <a:xfrm>
            <a:off x="409090" y="2210307"/>
            <a:ext cx="3309399" cy="5618033"/>
            <a:chOff x="0" y="0"/>
            <a:chExt cx="1163826" cy="1975711"/>
          </a:xfrm>
        </p:grpSpPr>
        <p:sp>
          <p:nvSpPr>
            <p:cNvPr id="12" name="Freeform 12"/>
            <p:cNvSpPr/>
            <p:nvPr/>
          </p:nvSpPr>
          <p:spPr>
            <a:xfrm>
              <a:off x="0" y="0"/>
              <a:ext cx="1163826" cy="1975711"/>
            </a:xfrm>
            <a:custGeom>
              <a:avLst/>
              <a:gdLst/>
              <a:ahLst/>
              <a:cxnLst/>
              <a:rect l="l" t="t" r="r" b="b"/>
              <a:pathLst>
                <a:path w="1163826" h="1975711">
                  <a:moveTo>
                    <a:pt x="14036" y="0"/>
                  </a:moveTo>
                  <a:lnTo>
                    <a:pt x="1149790" y="0"/>
                  </a:lnTo>
                  <a:cubicBezTo>
                    <a:pt x="1157542" y="0"/>
                    <a:pt x="1163826" y="6284"/>
                    <a:pt x="1163826" y="14036"/>
                  </a:cubicBezTo>
                  <a:lnTo>
                    <a:pt x="1163826" y="1961674"/>
                  </a:lnTo>
                  <a:cubicBezTo>
                    <a:pt x="1163826" y="1969426"/>
                    <a:pt x="1157542" y="1975711"/>
                    <a:pt x="1149790" y="1975711"/>
                  </a:cubicBezTo>
                  <a:lnTo>
                    <a:pt x="14036" y="1975711"/>
                  </a:lnTo>
                  <a:cubicBezTo>
                    <a:pt x="6284" y="1975711"/>
                    <a:pt x="0" y="1969426"/>
                    <a:pt x="0" y="1961674"/>
                  </a:cubicBezTo>
                  <a:lnTo>
                    <a:pt x="0" y="14036"/>
                  </a:lnTo>
                  <a:cubicBezTo>
                    <a:pt x="0" y="6284"/>
                    <a:pt x="6284" y="0"/>
                    <a:pt x="14036" y="0"/>
                  </a:cubicBezTo>
                  <a:close/>
                </a:path>
              </a:pathLst>
            </a:custGeom>
            <a:solidFill>
              <a:srgbClr val="97BF0D">
                <a:alpha val="9804"/>
              </a:srgbClr>
            </a:solidFill>
            <a:ln w="9525" cap="sq">
              <a:solidFill>
                <a:srgbClr val="97BF0D">
                  <a:alpha val="9804"/>
                </a:srgbClr>
              </a:solidFill>
              <a:prstDash val="solid"/>
              <a:miter/>
            </a:ln>
          </p:spPr>
          <p:txBody>
            <a:bodyPr/>
            <a:lstStyle/>
            <a:p>
              <a:endParaRPr lang="nl-NL"/>
            </a:p>
          </p:txBody>
        </p:sp>
        <p:sp>
          <p:nvSpPr>
            <p:cNvPr id="13" name="TextBox 13"/>
            <p:cNvSpPr txBox="1"/>
            <p:nvPr/>
          </p:nvSpPr>
          <p:spPr>
            <a:xfrm>
              <a:off x="0" y="-38100"/>
              <a:ext cx="1163826" cy="2013811"/>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509095" y="2940347"/>
            <a:ext cx="3008019" cy="2178332"/>
            <a:chOff x="0" y="0"/>
            <a:chExt cx="1057839" cy="766061"/>
          </a:xfrm>
        </p:grpSpPr>
        <p:sp>
          <p:nvSpPr>
            <p:cNvPr id="15" name="Freeform 15"/>
            <p:cNvSpPr/>
            <p:nvPr/>
          </p:nvSpPr>
          <p:spPr>
            <a:xfrm>
              <a:off x="0" y="0"/>
              <a:ext cx="1057839" cy="766061"/>
            </a:xfrm>
            <a:custGeom>
              <a:avLst/>
              <a:gdLst/>
              <a:ahLst/>
              <a:cxnLst/>
              <a:rect l="l" t="t" r="r" b="b"/>
              <a:pathLst>
                <a:path w="1057839" h="766061">
                  <a:moveTo>
                    <a:pt x="15443" y="0"/>
                  </a:moveTo>
                  <a:lnTo>
                    <a:pt x="1042397" y="0"/>
                  </a:lnTo>
                  <a:cubicBezTo>
                    <a:pt x="1050925" y="0"/>
                    <a:pt x="1057839" y="6914"/>
                    <a:pt x="1057839" y="15443"/>
                  </a:cubicBezTo>
                  <a:lnTo>
                    <a:pt x="1057839" y="750618"/>
                  </a:lnTo>
                  <a:cubicBezTo>
                    <a:pt x="1057839" y="759147"/>
                    <a:pt x="1050925" y="766061"/>
                    <a:pt x="1042397" y="766061"/>
                  </a:cubicBezTo>
                  <a:lnTo>
                    <a:pt x="15443" y="766061"/>
                  </a:lnTo>
                  <a:cubicBezTo>
                    <a:pt x="6914" y="766061"/>
                    <a:pt x="0" y="759147"/>
                    <a:pt x="0" y="750618"/>
                  </a:cubicBezTo>
                  <a:lnTo>
                    <a:pt x="0" y="15443"/>
                  </a:lnTo>
                  <a:cubicBezTo>
                    <a:pt x="0" y="6914"/>
                    <a:pt x="6914" y="0"/>
                    <a:pt x="15443" y="0"/>
                  </a:cubicBezTo>
                  <a:close/>
                </a:path>
              </a:pathLst>
            </a:custGeom>
            <a:ln w="9525" cap="sq">
              <a:solidFill>
                <a:srgbClr val="97BF0D"/>
              </a:solidFill>
              <a:prstDash val="solid"/>
              <a:miter/>
            </a:ln>
          </p:spPr>
          <p:txBody>
            <a:bodyPr/>
            <a:lstStyle/>
            <a:p>
              <a:endParaRPr lang="nl-NL"/>
            </a:p>
          </p:txBody>
        </p:sp>
        <p:sp>
          <p:nvSpPr>
            <p:cNvPr id="16" name="TextBox 16"/>
            <p:cNvSpPr txBox="1"/>
            <p:nvPr/>
          </p:nvSpPr>
          <p:spPr>
            <a:xfrm>
              <a:off x="0" y="-38100"/>
              <a:ext cx="1057839" cy="804161"/>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520634" y="5257489"/>
            <a:ext cx="3008019" cy="2475601"/>
            <a:chOff x="0" y="0"/>
            <a:chExt cx="1057839" cy="870602"/>
          </a:xfrm>
        </p:grpSpPr>
        <p:sp>
          <p:nvSpPr>
            <p:cNvPr id="18" name="Freeform 18"/>
            <p:cNvSpPr/>
            <p:nvPr/>
          </p:nvSpPr>
          <p:spPr>
            <a:xfrm>
              <a:off x="0" y="0"/>
              <a:ext cx="1057839" cy="870602"/>
            </a:xfrm>
            <a:custGeom>
              <a:avLst/>
              <a:gdLst/>
              <a:ahLst/>
              <a:cxnLst/>
              <a:rect l="l" t="t" r="r" b="b"/>
              <a:pathLst>
                <a:path w="1057839" h="870602">
                  <a:moveTo>
                    <a:pt x="15443" y="0"/>
                  </a:moveTo>
                  <a:lnTo>
                    <a:pt x="1042397" y="0"/>
                  </a:lnTo>
                  <a:cubicBezTo>
                    <a:pt x="1050925" y="0"/>
                    <a:pt x="1057839" y="6914"/>
                    <a:pt x="1057839" y="15443"/>
                  </a:cubicBezTo>
                  <a:lnTo>
                    <a:pt x="1057839" y="855160"/>
                  </a:lnTo>
                  <a:cubicBezTo>
                    <a:pt x="1057839" y="863688"/>
                    <a:pt x="1050925" y="870602"/>
                    <a:pt x="1042397" y="870602"/>
                  </a:cubicBezTo>
                  <a:lnTo>
                    <a:pt x="15443" y="870602"/>
                  </a:lnTo>
                  <a:cubicBezTo>
                    <a:pt x="6914" y="870602"/>
                    <a:pt x="0" y="863688"/>
                    <a:pt x="0" y="855160"/>
                  </a:cubicBezTo>
                  <a:lnTo>
                    <a:pt x="0" y="15443"/>
                  </a:lnTo>
                  <a:cubicBezTo>
                    <a:pt x="0" y="6914"/>
                    <a:pt x="6914" y="0"/>
                    <a:pt x="15443" y="0"/>
                  </a:cubicBezTo>
                  <a:close/>
                </a:path>
              </a:pathLst>
            </a:custGeom>
            <a:ln w="9525" cap="sq">
              <a:solidFill>
                <a:srgbClr val="97BF0D"/>
              </a:solidFill>
              <a:prstDash val="solid"/>
              <a:miter/>
            </a:ln>
          </p:spPr>
          <p:txBody>
            <a:bodyPr/>
            <a:lstStyle/>
            <a:p>
              <a:endParaRPr lang="nl-NL"/>
            </a:p>
          </p:txBody>
        </p:sp>
        <p:sp>
          <p:nvSpPr>
            <p:cNvPr id="19" name="TextBox 19"/>
            <p:cNvSpPr txBox="1"/>
            <p:nvPr/>
          </p:nvSpPr>
          <p:spPr>
            <a:xfrm>
              <a:off x="0" y="-38100"/>
              <a:ext cx="1057839" cy="908702"/>
            </a:xfrm>
            <a:prstGeom prst="rect">
              <a:avLst/>
            </a:prstGeom>
          </p:spPr>
          <p:txBody>
            <a:bodyPr lIns="50800" tIns="50800" rIns="50800" bIns="50800" rtlCol="0" anchor="ctr"/>
            <a:lstStyle/>
            <a:p>
              <a:pPr algn="ctr">
                <a:lnSpc>
                  <a:spcPts val="1960"/>
                </a:lnSpc>
              </a:pPr>
              <a:endParaRPr/>
            </a:p>
          </p:txBody>
        </p:sp>
      </p:grpSp>
      <p:grpSp>
        <p:nvGrpSpPr>
          <p:cNvPr id="20" name="Group 20"/>
          <p:cNvGrpSpPr/>
          <p:nvPr/>
        </p:nvGrpSpPr>
        <p:grpSpPr>
          <a:xfrm>
            <a:off x="413700" y="1365442"/>
            <a:ext cx="6660028" cy="778190"/>
            <a:chOff x="0" y="0"/>
            <a:chExt cx="2386804" cy="278886"/>
          </a:xfrm>
        </p:grpSpPr>
        <p:sp>
          <p:nvSpPr>
            <p:cNvPr id="21" name="Freeform 21"/>
            <p:cNvSpPr/>
            <p:nvPr/>
          </p:nvSpPr>
          <p:spPr>
            <a:xfrm>
              <a:off x="0" y="0"/>
              <a:ext cx="2386804" cy="278886"/>
            </a:xfrm>
            <a:custGeom>
              <a:avLst/>
              <a:gdLst/>
              <a:ahLst/>
              <a:cxnLst/>
              <a:rect l="l" t="t" r="r" b="b"/>
              <a:pathLst>
                <a:path w="2386804" h="278886">
                  <a:moveTo>
                    <a:pt x="6975" y="0"/>
                  </a:moveTo>
                  <a:lnTo>
                    <a:pt x="2379829" y="0"/>
                  </a:lnTo>
                  <a:cubicBezTo>
                    <a:pt x="2381679" y="0"/>
                    <a:pt x="2383453" y="735"/>
                    <a:pt x="2384761" y="2043"/>
                  </a:cubicBezTo>
                  <a:cubicBezTo>
                    <a:pt x="2386069" y="3351"/>
                    <a:pt x="2386804" y="5125"/>
                    <a:pt x="2386804" y="6975"/>
                  </a:cubicBezTo>
                  <a:lnTo>
                    <a:pt x="2386804" y="271911"/>
                  </a:lnTo>
                  <a:cubicBezTo>
                    <a:pt x="2386804" y="275763"/>
                    <a:pt x="2383681" y="278886"/>
                    <a:pt x="2379829" y="278886"/>
                  </a:cubicBezTo>
                  <a:lnTo>
                    <a:pt x="6975" y="278886"/>
                  </a:lnTo>
                  <a:cubicBezTo>
                    <a:pt x="3123" y="278886"/>
                    <a:pt x="0" y="275763"/>
                    <a:pt x="0" y="271911"/>
                  </a:cubicBezTo>
                  <a:lnTo>
                    <a:pt x="0" y="6975"/>
                  </a:lnTo>
                  <a:cubicBezTo>
                    <a:pt x="0" y="3123"/>
                    <a:pt x="3123" y="0"/>
                    <a:pt x="6975" y="0"/>
                  </a:cubicBezTo>
                  <a:close/>
                </a:path>
              </a:pathLst>
            </a:custGeom>
            <a:solidFill>
              <a:srgbClr val="39A9DC">
                <a:alpha val="9804"/>
              </a:srgbClr>
            </a:solidFill>
            <a:ln w="9525" cap="sq">
              <a:solidFill>
                <a:srgbClr val="D9D9D9">
                  <a:alpha val="9804"/>
                </a:srgbClr>
              </a:solidFill>
              <a:prstDash val="solid"/>
              <a:miter/>
            </a:ln>
          </p:spPr>
          <p:txBody>
            <a:bodyPr/>
            <a:lstStyle/>
            <a:p>
              <a:endParaRPr lang="nl-NL"/>
            </a:p>
          </p:txBody>
        </p:sp>
        <p:sp>
          <p:nvSpPr>
            <p:cNvPr id="22" name="TextBox 22"/>
            <p:cNvSpPr txBox="1"/>
            <p:nvPr/>
          </p:nvSpPr>
          <p:spPr>
            <a:xfrm>
              <a:off x="0" y="-38100"/>
              <a:ext cx="2386804" cy="316986"/>
            </a:xfrm>
            <a:prstGeom prst="rect">
              <a:avLst/>
            </a:prstGeom>
          </p:spPr>
          <p:txBody>
            <a:bodyPr lIns="50800" tIns="50800" rIns="50800" bIns="50800" rtlCol="0" anchor="ctr"/>
            <a:lstStyle/>
            <a:p>
              <a:pPr algn="ctr">
                <a:lnSpc>
                  <a:spcPts val="1960"/>
                </a:lnSpc>
              </a:pPr>
              <a:endParaRPr/>
            </a:p>
          </p:txBody>
        </p:sp>
      </p:grpSp>
      <p:sp>
        <p:nvSpPr>
          <p:cNvPr id="23" name="Freeform 23"/>
          <p:cNvSpPr/>
          <p:nvPr/>
        </p:nvSpPr>
        <p:spPr>
          <a:xfrm>
            <a:off x="776438" y="1492106"/>
            <a:ext cx="525240" cy="528121"/>
          </a:xfrm>
          <a:custGeom>
            <a:avLst/>
            <a:gdLst/>
            <a:ahLst/>
            <a:cxnLst/>
            <a:rect l="l" t="t" r="r" b="b"/>
            <a:pathLst>
              <a:path w="525240" h="528121">
                <a:moveTo>
                  <a:pt x="0" y="0"/>
                </a:moveTo>
                <a:lnTo>
                  <a:pt x="525241" y="0"/>
                </a:lnTo>
                <a:lnTo>
                  <a:pt x="525241" y="528121"/>
                </a:lnTo>
                <a:lnTo>
                  <a:pt x="0" y="52812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nl-NL"/>
          </a:p>
        </p:txBody>
      </p:sp>
      <p:sp>
        <p:nvSpPr>
          <p:cNvPr id="24" name="AutoShape 24"/>
          <p:cNvSpPr/>
          <p:nvPr/>
        </p:nvSpPr>
        <p:spPr>
          <a:xfrm>
            <a:off x="305700" y="10395116"/>
            <a:ext cx="2359462"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25" name="AutoShape 25"/>
          <p:cNvSpPr/>
          <p:nvPr/>
        </p:nvSpPr>
        <p:spPr>
          <a:xfrm flipV="1">
            <a:off x="4232646" y="10395116"/>
            <a:ext cx="2519731" cy="7472"/>
          </a:xfrm>
          <a:prstGeom prst="line">
            <a:avLst/>
          </a:prstGeom>
          <a:ln w="9525" cap="flat">
            <a:solidFill>
              <a:srgbClr val="D9D9D9"/>
            </a:solidFill>
            <a:prstDash val="solid"/>
            <a:headEnd type="none" w="sm" len="sm"/>
            <a:tailEnd type="none" w="sm" len="sm"/>
          </a:ln>
        </p:spPr>
        <p:txBody>
          <a:bodyPr/>
          <a:lstStyle/>
          <a:p>
            <a:endParaRPr lang="nl-NL"/>
          </a:p>
        </p:txBody>
      </p:sp>
      <p:grpSp>
        <p:nvGrpSpPr>
          <p:cNvPr id="26" name="Group 26"/>
          <p:cNvGrpSpPr/>
          <p:nvPr/>
        </p:nvGrpSpPr>
        <p:grpSpPr>
          <a:xfrm>
            <a:off x="422222" y="8012507"/>
            <a:ext cx="6680867" cy="1598003"/>
            <a:chOff x="0" y="0"/>
            <a:chExt cx="2387680" cy="571111"/>
          </a:xfrm>
        </p:grpSpPr>
        <p:sp>
          <p:nvSpPr>
            <p:cNvPr id="27" name="Freeform 27"/>
            <p:cNvSpPr/>
            <p:nvPr/>
          </p:nvSpPr>
          <p:spPr>
            <a:xfrm>
              <a:off x="0" y="0"/>
              <a:ext cx="2387680" cy="571111"/>
            </a:xfrm>
            <a:custGeom>
              <a:avLst/>
              <a:gdLst/>
              <a:ahLst/>
              <a:cxnLst/>
              <a:rect l="l" t="t" r="r" b="b"/>
              <a:pathLst>
                <a:path w="2387680" h="571111">
                  <a:moveTo>
                    <a:pt x="6953" y="0"/>
                  </a:moveTo>
                  <a:lnTo>
                    <a:pt x="2380727" y="0"/>
                  </a:lnTo>
                  <a:cubicBezTo>
                    <a:pt x="2384567" y="0"/>
                    <a:pt x="2387680" y="3113"/>
                    <a:pt x="2387680" y="6953"/>
                  </a:cubicBezTo>
                  <a:lnTo>
                    <a:pt x="2387680" y="564159"/>
                  </a:lnTo>
                  <a:cubicBezTo>
                    <a:pt x="2387680" y="566003"/>
                    <a:pt x="2386947" y="567771"/>
                    <a:pt x="2385643" y="569075"/>
                  </a:cubicBezTo>
                  <a:cubicBezTo>
                    <a:pt x="2384339" y="570379"/>
                    <a:pt x="2382571" y="571111"/>
                    <a:pt x="2380727" y="571111"/>
                  </a:cubicBezTo>
                  <a:lnTo>
                    <a:pt x="6953" y="571111"/>
                  </a:lnTo>
                  <a:cubicBezTo>
                    <a:pt x="3113" y="571111"/>
                    <a:pt x="0" y="567999"/>
                    <a:pt x="0" y="564159"/>
                  </a:cubicBezTo>
                  <a:lnTo>
                    <a:pt x="0" y="6953"/>
                  </a:lnTo>
                  <a:cubicBezTo>
                    <a:pt x="0" y="3113"/>
                    <a:pt x="3113" y="0"/>
                    <a:pt x="6953" y="0"/>
                  </a:cubicBezTo>
                  <a:close/>
                </a:path>
              </a:pathLst>
            </a:custGeom>
            <a:solidFill>
              <a:srgbClr val="F43433">
                <a:alpha val="9804"/>
              </a:srgbClr>
            </a:solidFill>
            <a:ln w="9525" cap="sq">
              <a:solidFill>
                <a:srgbClr val="D9D9D9">
                  <a:alpha val="9804"/>
                </a:srgbClr>
              </a:solidFill>
              <a:prstDash val="solid"/>
              <a:miter/>
            </a:ln>
          </p:spPr>
          <p:txBody>
            <a:bodyPr/>
            <a:lstStyle/>
            <a:p>
              <a:endParaRPr lang="nl-NL"/>
            </a:p>
          </p:txBody>
        </p:sp>
        <p:sp>
          <p:nvSpPr>
            <p:cNvPr id="28" name="TextBox 28"/>
            <p:cNvSpPr txBox="1"/>
            <p:nvPr/>
          </p:nvSpPr>
          <p:spPr>
            <a:xfrm>
              <a:off x="0" y="-38100"/>
              <a:ext cx="2387680" cy="609211"/>
            </a:xfrm>
            <a:prstGeom prst="rect">
              <a:avLst/>
            </a:prstGeom>
          </p:spPr>
          <p:txBody>
            <a:bodyPr lIns="50800" tIns="50800" rIns="50800" bIns="50800" rtlCol="0" anchor="ctr"/>
            <a:lstStyle/>
            <a:p>
              <a:pPr algn="ctr">
                <a:lnSpc>
                  <a:spcPts val="1960"/>
                </a:lnSpc>
              </a:pPr>
              <a:endParaRPr/>
            </a:p>
          </p:txBody>
        </p:sp>
      </p:grpSp>
      <p:grpSp>
        <p:nvGrpSpPr>
          <p:cNvPr id="29" name="Group 29"/>
          <p:cNvGrpSpPr/>
          <p:nvPr/>
        </p:nvGrpSpPr>
        <p:grpSpPr>
          <a:xfrm>
            <a:off x="409090" y="9691966"/>
            <a:ext cx="6693999" cy="489825"/>
            <a:chOff x="0" y="0"/>
            <a:chExt cx="2392373" cy="175059"/>
          </a:xfrm>
        </p:grpSpPr>
        <p:sp>
          <p:nvSpPr>
            <p:cNvPr id="30" name="Freeform 30"/>
            <p:cNvSpPr/>
            <p:nvPr/>
          </p:nvSpPr>
          <p:spPr>
            <a:xfrm>
              <a:off x="0" y="0"/>
              <a:ext cx="2392373" cy="175059"/>
            </a:xfrm>
            <a:custGeom>
              <a:avLst/>
              <a:gdLst/>
              <a:ahLst/>
              <a:cxnLst/>
              <a:rect l="l" t="t" r="r" b="b"/>
              <a:pathLst>
                <a:path w="2392373" h="175059">
                  <a:moveTo>
                    <a:pt x="6939" y="0"/>
                  </a:moveTo>
                  <a:lnTo>
                    <a:pt x="2385433" y="0"/>
                  </a:lnTo>
                  <a:cubicBezTo>
                    <a:pt x="2387274" y="0"/>
                    <a:pt x="2389039" y="731"/>
                    <a:pt x="2390340" y="2032"/>
                  </a:cubicBezTo>
                  <a:cubicBezTo>
                    <a:pt x="2391642" y="3334"/>
                    <a:pt x="2392373" y="5099"/>
                    <a:pt x="2392373" y="6939"/>
                  </a:cubicBezTo>
                  <a:lnTo>
                    <a:pt x="2392373" y="168119"/>
                  </a:lnTo>
                  <a:cubicBezTo>
                    <a:pt x="2392373" y="169960"/>
                    <a:pt x="2391642" y="171725"/>
                    <a:pt x="2390340" y="173026"/>
                  </a:cubicBezTo>
                  <a:cubicBezTo>
                    <a:pt x="2389039" y="174328"/>
                    <a:pt x="2387274" y="175059"/>
                    <a:pt x="2385433" y="175059"/>
                  </a:cubicBezTo>
                  <a:lnTo>
                    <a:pt x="6939" y="175059"/>
                  </a:lnTo>
                  <a:cubicBezTo>
                    <a:pt x="5099" y="175059"/>
                    <a:pt x="3334" y="174328"/>
                    <a:pt x="2032" y="173026"/>
                  </a:cubicBezTo>
                  <a:cubicBezTo>
                    <a:pt x="731" y="171725"/>
                    <a:pt x="0" y="169960"/>
                    <a:pt x="0" y="168119"/>
                  </a:cubicBezTo>
                  <a:lnTo>
                    <a:pt x="0" y="6939"/>
                  </a:lnTo>
                  <a:cubicBezTo>
                    <a:pt x="0" y="5099"/>
                    <a:pt x="731" y="3334"/>
                    <a:pt x="2032" y="2032"/>
                  </a:cubicBezTo>
                  <a:cubicBezTo>
                    <a:pt x="3334" y="731"/>
                    <a:pt x="5099" y="0"/>
                    <a:pt x="6939" y="0"/>
                  </a:cubicBezTo>
                  <a:close/>
                </a:path>
              </a:pathLst>
            </a:custGeom>
            <a:solidFill>
              <a:srgbClr val="F43433">
                <a:alpha val="9804"/>
              </a:srgbClr>
            </a:solidFill>
            <a:ln w="9525" cap="sq">
              <a:solidFill>
                <a:srgbClr val="D9D9D9">
                  <a:alpha val="9804"/>
                </a:srgbClr>
              </a:solidFill>
              <a:prstDash val="solid"/>
              <a:miter/>
            </a:ln>
          </p:spPr>
          <p:txBody>
            <a:bodyPr/>
            <a:lstStyle/>
            <a:p>
              <a:endParaRPr lang="nl-NL"/>
            </a:p>
          </p:txBody>
        </p:sp>
        <p:sp>
          <p:nvSpPr>
            <p:cNvPr id="31" name="TextBox 31"/>
            <p:cNvSpPr txBox="1"/>
            <p:nvPr/>
          </p:nvSpPr>
          <p:spPr>
            <a:xfrm>
              <a:off x="0" y="-38100"/>
              <a:ext cx="2392373" cy="213159"/>
            </a:xfrm>
            <a:prstGeom prst="rect">
              <a:avLst/>
            </a:prstGeom>
          </p:spPr>
          <p:txBody>
            <a:bodyPr lIns="50800" tIns="50800" rIns="50800" bIns="50800" rtlCol="0" anchor="ctr"/>
            <a:lstStyle/>
            <a:p>
              <a:pPr algn="ctr">
                <a:lnSpc>
                  <a:spcPts val="1960"/>
                </a:lnSpc>
              </a:pPr>
              <a:endParaRPr/>
            </a:p>
          </p:txBody>
        </p:sp>
      </p:grpSp>
      <p:sp>
        <p:nvSpPr>
          <p:cNvPr id="32" name="Freeform 32"/>
          <p:cNvSpPr/>
          <p:nvPr/>
        </p:nvSpPr>
        <p:spPr>
          <a:xfrm>
            <a:off x="2236168" y="9854019"/>
            <a:ext cx="187988" cy="187988"/>
          </a:xfrm>
          <a:custGeom>
            <a:avLst/>
            <a:gdLst/>
            <a:ahLst/>
            <a:cxnLst/>
            <a:rect l="l" t="t" r="r" b="b"/>
            <a:pathLst>
              <a:path w="187988" h="187988">
                <a:moveTo>
                  <a:pt x="0" y="0"/>
                </a:moveTo>
                <a:lnTo>
                  <a:pt x="187988" y="0"/>
                </a:lnTo>
                <a:lnTo>
                  <a:pt x="187988" y="187988"/>
                </a:lnTo>
                <a:lnTo>
                  <a:pt x="0" y="1879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33" name="Group 33"/>
          <p:cNvGrpSpPr/>
          <p:nvPr/>
        </p:nvGrpSpPr>
        <p:grpSpPr>
          <a:xfrm>
            <a:off x="409090" y="7875965"/>
            <a:ext cx="748207" cy="654681"/>
            <a:chOff x="0" y="0"/>
            <a:chExt cx="997609" cy="872908"/>
          </a:xfrm>
        </p:grpSpPr>
        <p:grpSp>
          <p:nvGrpSpPr>
            <p:cNvPr id="34" name="Group 34"/>
            <p:cNvGrpSpPr/>
            <p:nvPr/>
          </p:nvGrpSpPr>
          <p:grpSpPr>
            <a:xfrm>
              <a:off x="0" y="0"/>
              <a:ext cx="997609" cy="872908"/>
              <a:chOff x="0" y="0"/>
              <a:chExt cx="812800" cy="711200"/>
            </a:xfrm>
          </p:grpSpPr>
          <p:sp>
            <p:nvSpPr>
              <p:cNvPr id="35" name="Freeform 35"/>
              <p:cNvSpPr/>
              <p:nvPr/>
            </p:nvSpPr>
            <p:spPr>
              <a:xfrm>
                <a:off x="170557" y="237678"/>
                <a:ext cx="471686" cy="473522"/>
              </a:xfrm>
              <a:custGeom>
                <a:avLst/>
                <a:gdLst/>
                <a:ahLst/>
                <a:cxnLst/>
                <a:rect l="l" t="t" r="r" b="b"/>
                <a:pathLst>
                  <a:path w="471686" h="473522">
                    <a:moveTo>
                      <a:pt x="439043" y="117922"/>
                    </a:moveTo>
                    <a:lnTo>
                      <a:pt x="440612" y="120668"/>
                    </a:lnTo>
                    <a:cubicBezTo>
                      <a:pt x="482323" y="193662"/>
                      <a:pt x="482024" y="283341"/>
                      <a:pt x="439826" y="356055"/>
                    </a:cubicBezTo>
                    <a:cubicBezTo>
                      <a:pt x="397629" y="428769"/>
                      <a:pt x="319914" y="473522"/>
                      <a:pt x="235843" y="473522"/>
                    </a:cubicBezTo>
                    <a:lnTo>
                      <a:pt x="235843" y="473522"/>
                    </a:lnTo>
                    <a:cubicBezTo>
                      <a:pt x="151772" y="473522"/>
                      <a:pt x="74057" y="428769"/>
                      <a:pt x="31860" y="356055"/>
                    </a:cubicBezTo>
                    <a:cubicBezTo>
                      <a:pt x="-10338" y="283341"/>
                      <a:pt x="-10637" y="193662"/>
                      <a:pt x="31074" y="120668"/>
                    </a:cubicBezTo>
                    <a:lnTo>
                      <a:pt x="32643" y="117922"/>
                    </a:lnTo>
                    <a:cubicBezTo>
                      <a:pt x="74311" y="45002"/>
                      <a:pt x="151858" y="0"/>
                      <a:pt x="235843" y="0"/>
                    </a:cubicBezTo>
                    <a:cubicBezTo>
                      <a:pt x="319828" y="0"/>
                      <a:pt x="397375" y="45002"/>
                      <a:pt x="439043" y="117922"/>
                    </a:cubicBezTo>
                    <a:close/>
                  </a:path>
                </a:pathLst>
              </a:custGeom>
              <a:solidFill>
                <a:srgbClr val="F43433"/>
              </a:solidFill>
              <a:ln w="9525" cap="rnd">
                <a:solidFill>
                  <a:srgbClr val="F43433"/>
                </a:solidFill>
                <a:prstDash val="solid"/>
                <a:round/>
              </a:ln>
            </p:spPr>
            <p:txBody>
              <a:bodyPr/>
              <a:lstStyle/>
              <a:p>
                <a:endParaRPr lang="nl-NL"/>
              </a:p>
            </p:txBody>
          </p:sp>
          <p:sp>
            <p:nvSpPr>
              <p:cNvPr id="36" name="TextBox 36"/>
              <p:cNvSpPr txBox="1"/>
              <p:nvPr/>
            </p:nvSpPr>
            <p:spPr>
              <a:xfrm>
                <a:off x="127000" y="292100"/>
                <a:ext cx="558800" cy="368300"/>
              </a:xfrm>
              <a:prstGeom prst="rect">
                <a:avLst/>
              </a:prstGeom>
            </p:spPr>
            <p:txBody>
              <a:bodyPr lIns="74702" tIns="74702" rIns="74702" bIns="74702" rtlCol="0" anchor="ctr"/>
              <a:lstStyle/>
              <a:p>
                <a:pPr algn="ctr">
                  <a:lnSpc>
                    <a:spcPts val="1960"/>
                  </a:lnSpc>
                </a:pPr>
                <a:endParaRPr/>
              </a:p>
            </p:txBody>
          </p:sp>
        </p:grpSp>
        <p:sp>
          <p:nvSpPr>
            <p:cNvPr id="37" name="Freeform 37"/>
            <p:cNvSpPr/>
            <p:nvPr/>
          </p:nvSpPr>
          <p:spPr>
            <a:xfrm>
              <a:off x="452645" y="366771"/>
              <a:ext cx="92319" cy="371132"/>
            </a:xfrm>
            <a:custGeom>
              <a:avLst/>
              <a:gdLst/>
              <a:ahLst/>
              <a:cxnLst/>
              <a:rect l="l" t="t" r="r" b="b"/>
              <a:pathLst>
                <a:path w="92319" h="371132">
                  <a:moveTo>
                    <a:pt x="0" y="0"/>
                  </a:moveTo>
                  <a:lnTo>
                    <a:pt x="92319" y="0"/>
                  </a:lnTo>
                  <a:lnTo>
                    <a:pt x="92319" y="371133"/>
                  </a:lnTo>
                  <a:lnTo>
                    <a:pt x="0" y="37113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grpSp>
      <p:sp>
        <p:nvSpPr>
          <p:cNvPr id="38" name="Freeform 38"/>
          <p:cNvSpPr/>
          <p:nvPr/>
        </p:nvSpPr>
        <p:spPr>
          <a:xfrm>
            <a:off x="4144454" y="8462798"/>
            <a:ext cx="508088" cy="525835"/>
          </a:xfrm>
          <a:custGeom>
            <a:avLst/>
            <a:gdLst/>
            <a:ahLst/>
            <a:cxnLst/>
            <a:rect l="l" t="t" r="r" b="b"/>
            <a:pathLst>
              <a:path w="508088" h="525835">
                <a:moveTo>
                  <a:pt x="0" y="0"/>
                </a:moveTo>
                <a:lnTo>
                  <a:pt x="508087" y="0"/>
                </a:lnTo>
                <a:lnTo>
                  <a:pt x="508087" y="525835"/>
                </a:lnTo>
                <a:lnTo>
                  <a:pt x="0" y="525835"/>
                </a:lnTo>
                <a:lnTo>
                  <a:pt x="0" y="0"/>
                </a:lnTo>
                <a:close/>
              </a:path>
            </a:pathLst>
          </a:custGeom>
          <a:blipFill>
            <a:blip r:embed="rId5"/>
            <a:stretch>
              <a:fillRect/>
            </a:stretch>
          </a:blipFill>
        </p:spPr>
        <p:txBody>
          <a:bodyPr/>
          <a:lstStyle/>
          <a:p>
            <a:endParaRPr lang="nl-NL"/>
          </a:p>
        </p:txBody>
      </p:sp>
      <p:sp>
        <p:nvSpPr>
          <p:cNvPr id="39" name="Freeform 39"/>
          <p:cNvSpPr/>
          <p:nvPr/>
        </p:nvSpPr>
        <p:spPr>
          <a:xfrm>
            <a:off x="2552646" y="8530646"/>
            <a:ext cx="436233" cy="457987"/>
          </a:xfrm>
          <a:custGeom>
            <a:avLst/>
            <a:gdLst/>
            <a:ahLst/>
            <a:cxnLst/>
            <a:rect l="l" t="t" r="r" b="b"/>
            <a:pathLst>
              <a:path w="436233" h="457987">
                <a:moveTo>
                  <a:pt x="0" y="0"/>
                </a:moveTo>
                <a:lnTo>
                  <a:pt x="436232" y="0"/>
                </a:lnTo>
                <a:lnTo>
                  <a:pt x="436232" y="457987"/>
                </a:lnTo>
                <a:lnTo>
                  <a:pt x="0" y="45798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sp>
        <p:nvSpPr>
          <p:cNvPr id="40" name="Freeform 40"/>
          <p:cNvSpPr/>
          <p:nvPr/>
        </p:nvSpPr>
        <p:spPr>
          <a:xfrm>
            <a:off x="5888473" y="8591867"/>
            <a:ext cx="452224" cy="452224"/>
          </a:xfrm>
          <a:custGeom>
            <a:avLst/>
            <a:gdLst/>
            <a:ahLst/>
            <a:cxnLst/>
            <a:rect l="l" t="t" r="r" b="b"/>
            <a:pathLst>
              <a:path w="452224" h="452224">
                <a:moveTo>
                  <a:pt x="0" y="0"/>
                </a:moveTo>
                <a:lnTo>
                  <a:pt x="452224" y="0"/>
                </a:lnTo>
                <a:lnTo>
                  <a:pt x="452224" y="452224"/>
                </a:lnTo>
                <a:lnTo>
                  <a:pt x="0" y="45222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sp>
        <p:nvSpPr>
          <p:cNvPr id="41" name="Freeform 41"/>
          <p:cNvSpPr/>
          <p:nvPr/>
        </p:nvSpPr>
        <p:spPr>
          <a:xfrm>
            <a:off x="957788" y="8591867"/>
            <a:ext cx="439283" cy="439283"/>
          </a:xfrm>
          <a:custGeom>
            <a:avLst/>
            <a:gdLst/>
            <a:ahLst/>
            <a:cxnLst/>
            <a:rect l="l" t="t" r="r" b="b"/>
            <a:pathLst>
              <a:path w="439283" h="439283">
                <a:moveTo>
                  <a:pt x="0" y="0"/>
                </a:moveTo>
                <a:lnTo>
                  <a:pt x="439282" y="0"/>
                </a:lnTo>
                <a:lnTo>
                  <a:pt x="439282" y="439283"/>
                </a:lnTo>
                <a:lnTo>
                  <a:pt x="0" y="43928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sp>
        <p:nvSpPr>
          <p:cNvPr id="42" name="Freeform 42"/>
          <p:cNvSpPr/>
          <p:nvPr/>
        </p:nvSpPr>
        <p:spPr>
          <a:xfrm>
            <a:off x="1325193" y="8530646"/>
            <a:ext cx="212038" cy="133849"/>
          </a:xfrm>
          <a:custGeom>
            <a:avLst/>
            <a:gdLst/>
            <a:ahLst/>
            <a:cxnLst/>
            <a:rect l="l" t="t" r="r" b="b"/>
            <a:pathLst>
              <a:path w="212038" h="133849">
                <a:moveTo>
                  <a:pt x="0" y="0"/>
                </a:moveTo>
                <a:lnTo>
                  <a:pt x="212037" y="0"/>
                </a:lnTo>
                <a:lnTo>
                  <a:pt x="212037" y="133849"/>
                </a:lnTo>
                <a:lnTo>
                  <a:pt x="0" y="133849"/>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sp>
        <p:nvSpPr>
          <p:cNvPr id="43" name="Freeform 43"/>
          <p:cNvSpPr/>
          <p:nvPr/>
        </p:nvSpPr>
        <p:spPr>
          <a:xfrm>
            <a:off x="2717913" y="8615776"/>
            <a:ext cx="91803" cy="149576"/>
          </a:xfrm>
          <a:custGeom>
            <a:avLst/>
            <a:gdLst/>
            <a:ahLst/>
            <a:cxnLst/>
            <a:rect l="l" t="t" r="r" b="b"/>
            <a:pathLst>
              <a:path w="91803" h="149576">
                <a:moveTo>
                  <a:pt x="0" y="0"/>
                </a:moveTo>
                <a:lnTo>
                  <a:pt x="91803" y="0"/>
                </a:lnTo>
                <a:lnTo>
                  <a:pt x="91803" y="149577"/>
                </a:lnTo>
                <a:lnTo>
                  <a:pt x="0" y="149577"/>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44" name="Freeform 44"/>
          <p:cNvSpPr/>
          <p:nvPr/>
        </p:nvSpPr>
        <p:spPr>
          <a:xfrm>
            <a:off x="582440" y="2332219"/>
            <a:ext cx="444784" cy="444784"/>
          </a:xfrm>
          <a:custGeom>
            <a:avLst/>
            <a:gdLst/>
            <a:ahLst/>
            <a:cxnLst/>
            <a:rect l="l" t="t" r="r" b="b"/>
            <a:pathLst>
              <a:path w="444784" h="444784">
                <a:moveTo>
                  <a:pt x="0" y="0"/>
                </a:moveTo>
                <a:lnTo>
                  <a:pt x="444784" y="0"/>
                </a:lnTo>
                <a:lnTo>
                  <a:pt x="444784" y="444784"/>
                </a:lnTo>
                <a:lnTo>
                  <a:pt x="0" y="44478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45" name="Freeform 45"/>
          <p:cNvSpPr/>
          <p:nvPr/>
        </p:nvSpPr>
        <p:spPr>
          <a:xfrm>
            <a:off x="2216175" y="4334657"/>
            <a:ext cx="366863" cy="370569"/>
          </a:xfrm>
          <a:custGeom>
            <a:avLst/>
            <a:gdLst/>
            <a:ahLst/>
            <a:cxnLst/>
            <a:rect l="l" t="t" r="r" b="b"/>
            <a:pathLst>
              <a:path w="366863" h="370569">
                <a:moveTo>
                  <a:pt x="0" y="0"/>
                </a:moveTo>
                <a:lnTo>
                  <a:pt x="366863" y="0"/>
                </a:lnTo>
                <a:lnTo>
                  <a:pt x="366863" y="370569"/>
                </a:lnTo>
                <a:lnTo>
                  <a:pt x="0" y="370569"/>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46" name="Freeform 46"/>
          <p:cNvSpPr/>
          <p:nvPr/>
        </p:nvSpPr>
        <p:spPr>
          <a:xfrm>
            <a:off x="605448" y="3199162"/>
            <a:ext cx="366863" cy="366405"/>
          </a:xfrm>
          <a:custGeom>
            <a:avLst/>
            <a:gdLst/>
            <a:ahLst/>
            <a:cxnLst/>
            <a:rect l="l" t="t" r="r" b="b"/>
            <a:pathLst>
              <a:path w="366863" h="366405">
                <a:moveTo>
                  <a:pt x="0" y="0"/>
                </a:moveTo>
                <a:lnTo>
                  <a:pt x="366864" y="0"/>
                </a:lnTo>
                <a:lnTo>
                  <a:pt x="366864" y="366404"/>
                </a:lnTo>
                <a:lnTo>
                  <a:pt x="0" y="36640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nl-NL"/>
          </a:p>
        </p:txBody>
      </p:sp>
      <p:sp>
        <p:nvSpPr>
          <p:cNvPr id="47" name="Freeform 47"/>
          <p:cNvSpPr/>
          <p:nvPr/>
        </p:nvSpPr>
        <p:spPr>
          <a:xfrm>
            <a:off x="1379401" y="3169004"/>
            <a:ext cx="366863" cy="410476"/>
          </a:xfrm>
          <a:custGeom>
            <a:avLst/>
            <a:gdLst/>
            <a:ahLst/>
            <a:cxnLst/>
            <a:rect l="l" t="t" r="r" b="b"/>
            <a:pathLst>
              <a:path w="366863" h="410476">
                <a:moveTo>
                  <a:pt x="0" y="0"/>
                </a:moveTo>
                <a:lnTo>
                  <a:pt x="366863" y="0"/>
                </a:lnTo>
                <a:lnTo>
                  <a:pt x="366863" y="410476"/>
                </a:lnTo>
                <a:lnTo>
                  <a:pt x="0" y="410476"/>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48" name="Freeform 48"/>
          <p:cNvSpPr/>
          <p:nvPr/>
        </p:nvSpPr>
        <p:spPr>
          <a:xfrm>
            <a:off x="2199677" y="3155700"/>
            <a:ext cx="366863" cy="392892"/>
          </a:xfrm>
          <a:custGeom>
            <a:avLst/>
            <a:gdLst/>
            <a:ahLst/>
            <a:cxnLst/>
            <a:rect l="l" t="t" r="r" b="b"/>
            <a:pathLst>
              <a:path w="366863" h="392892">
                <a:moveTo>
                  <a:pt x="0" y="0"/>
                </a:moveTo>
                <a:lnTo>
                  <a:pt x="366863" y="0"/>
                </a:lnTo>
                <a:lnTo>
                  <a:pt x="366863" y="392893"/>
                </a:lnTo>
                <a:lnTo>
                  <a:pt x="0" y="392893"/>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nl-NL"/>
          </a:p>
        </p:txBody>
      </p:sp>
      <p:sp>
        <p:nvSpPr>
          <p:cNvPr id="49" name="Freeform 49"/>
          <p:cNvSpPr/>
          <p:nvPr/>
        </p:nvSpPr>
        <p:spPr>
          <a:xfrm flipH="1">
            <a:off x="3019953" y="3162421"/>
            <a:ext cx="366863" cy="386172"/>
          </a:xfrm>
          <a:custGeom>
            <a:avLst/>
            <a:gdLst/>
            <a:ahLst/>
            <a:cxnLst/>
            <a:rect l="l" t="t" r="r" b="b"/>
            <a:pathLst>
              <a:path w="366863" h="386172">
                <a:moveTo>
                  <a:pt x="366863" y="0"/>
                </a:moveTo>
                <a:lnTo>
                  <a:pt x="0" y="0"/>
                </a:lnTo>
                <a:lnTo>
                  <a:pt x="0" y="386172"/>
                </a:lnTo>
                <a:lnTo>
                  <a:pt x="366863" y="386172"/>
                </a:lnTo>
                <a:lnTo>
                  <a:pt x="366863"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50" name="Freeform 50"/>
          <p:cNvSpPr/>
          <p:nvPr/>
        </p:nvSpPr>
        <p:spPr>
          <a:xfrm>
            <a:off x="605448" y="4321321"/>
            <a:ext cx="366863" cy="437393"/>
          </a:xfrm>
          <a:custGeom>
            <a:avLst/>
            <a:gdLst/>
            <a:ahLst/>
            <a:cxnLst/>
            <a:rect l="l" t="t" r="r" b="b"/>
            <a:pathLst>
              <a:path w="366863" h="437393">
                <a:moveTo>
                  <a:pt x="0" y="0"/>
                </a:moveTo>
                <a:lnTo>
                  <a:pt x="366864" y="0"/>
                </a:lnTo>
                <a:lnTo>
                  <a:pt x="366864" y="437393"/>
                </a:lnTo>
                <a:lnTo>
                  <a:pt x="0" y="437393"/>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nl-NL"/>
          </a:p>
        </p:txBody>
      </p:sp>
      <p:sp>
        <p:nvSpPr>
          <p:cNvPr id="51" name="Freeform 51"/>
          <p:cNvSpPr/>
          <p:nvPr/>
        </p:nvSpPr>
        <p:spPr>
          <a:xfrm>
            <a:off x="1467545" y="4364390"/>
            <a:ext cx="253594" cy="366863"/>
          </a:xfrm>
          <a:custGeom>
            <a:avLst/>
            <a:gdLst/>
            <a:ahLst/>
            <a:cxnLst/>
            <a:rect l="l" t="t" r="r" b="b"/>
            <a:pathLst>
              <a:path w="253594" h="366863">
                <a:moveTo>
                  <a:pt x="0" y="0"/>
                </a:moveTo>
                <a:lnTo>
                  <a:pt x="253594" y="0"/>
                </a:lnTo>
                <a:lnTo>
                  <a:pt x="253594" y="366863"/>
                </a:lnTo>
                <a:lnTo>
                  <a:pt x="0" y="366863"/>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nl-NL"/>
          </a:p>
        </p:txBody>
      </p:sp>
      <p:grpSp>
        <p:nvGrpSpPr>
          <p:cNvPr id="52" name="Group 52"/>
          <p:cNvGrpSpPr/>
          <p:nvPr/>
        </p:nvGrpSpPr>
        <p:grpSpPr>
          <a:xfrm>
            <a:off x="599561" y="5551306"/>
            <a:ext cx="237261" cy="237261"/>
            <a:chOff x="0" y="0"/>
            <a:chExt cx="316348" cy="316348"/>
          </a:xfrm>
        </p:grpSpPr>
        <p:grpSp>
          <p:nvGrpSpPr>
            <p:cNvPr id="53" name="Group 53"/>
            <p:cNvGrpSpPr/>
            <p:nvPr/>
          </p:nvGrpSpPr>
          <p:grpSpPr>
            <a:xfrm>
              <a:off x="0" y="0"/>
              <a:ext cx="316348" cy="316348"/>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55" name="TextBox 55"/>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56" name="TextBox 56"/>
            <p:cNvSpPr txBox="1"/>
            <p:nvPr/>
          </p:nvSpPr>
          <p:spPr>
            <a:xfrm>
              <a:off x="114848" y="49193"/>
              <a:ext cx="86652" cy="198174"/>
            </a:xfrm>
            <a:prstGeom prst="rect">
              <a:avLst/>
            </a:prstGeom>
          </p:spPr>
          <p:txBody>
            <a:bodyPr lIns="0" tIns="0" rIns="0" bIns="0" rtlCol="0" anchor="t">
              <a:spAutoFit/>
            </a:bodyPr>
            <a:lstStyle/>
            <a:p>
              <a:pPr algn="ctr">
                <a:lnSpc>
                  <a:spcPts val="1254"/>
                </a:lnSpc>
              </a:pPr>
              <a:r>
                <a:rPr lang="en-US" sz="896" b="1">
                  <a:solidFill>
                    <a:srgbClr val="FFFFFF"/>
                  </a:solidFill>
                  <a:latin typeface="Roboto Bold"/>
                  <a:ea typeface="Roboto Bold"/>
                  <a:cs typeface="Roboto Bold"/>
                  <a:sym typeface="Roboto Bold"/>
                </a:rPr>
                <a:t>1</a:t>
              </a:r>
            </a:p>
          </p:txBody>
        </p:sp>
      </p:grpSp>
      <p:grpSp>
        <p:nvGrpSpPr>
          <p:cNvPr id="57" name="Group 57"/>
          <p:cNvGrpSpPr/>
          <p:nvPr/>
        </p:nvGrpSpPr>
        <p:grpSpPr>
          <a:xfrm>
            <a:off x="600229" y="6040939"/>
            <a:ext cx="237261" cy="237261"/>
            <a:chOff x="0" y="0"/>
            <a:chExt cx="316348" cy="316348"/>
          </a:xfrm>
        </p:grpSpPr>
        <p:grpSp>
          <p:nvGrpSpPr>
            <p:cNvPr id="58" name="Group 58"/>
            <p:cNvGrpSpPr/>
            <p:nvPr/>
          </p:nvGrpSpPr>
          <p:grpSpPr>
            <a:xfrm>
              <a:off x="0" y="0"/>
              <a:ext cx="316348" cy="316348"/>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60" name="TextBox 60"/>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61" name="TextBox 61"/>
            <p:cNvSpPr txBox="1"/>
            <p:nvPr/>
          </p:nvSpPr>
          <p:spPr>
            <a:xfrm>
              <a:off x="114848" y="49193"/>
              <a:ext cx="86652" cy="198174"/>
            </a:xfrm>
            <a:prstGeom prst="rect">
              <a:avLst/>
            </a:prstGeom>
          </p:spPr>
          <p:txBody>
            <a:bodyPr lIns="0" tIns="0" rIns="0" bIns="0" rtlCol="0" anchor="t">
              <a:spAutoFit/>
            </a:bodyPr>
            <a:lstStyle/>
            <a:p>
              <a:pPr algn="ctr">
                <a:lnSpc>
                  <a:spcPts val="1254"/>
                </a:lnSpc>
              </a:pPr>
              <a:r>
                <a:rPr lang="en-US" sz="896" b="1">
                  <a:solidFill>
                    <a:srgbClr val="FFFFFF"/>
                  </a:solidFill>
                  <a:latin typeface="Roboto Bold"/>
                  <a:ea typeface="Roboto Bold"/>
                  <a:cs typeface="Roboto Bold"/>
                  <a:sym typeface="Roboto Bold"/>
                </a:rPr>
                <a:t>2</a:t>
              </a:r>
            </a:p>
          </p:txBody>
        </p:sp>
      </p:grpSp>
      <p:grpSp>
        <p:nvGrpSpPr>
          <p:cNvPr id="62" name="Group 62"/>
          <p:cNvGrpSpPr/>
          <p:nvPr/>
        </p:nvGrpSpPr>
        <p:grpSpPr>
          <a:xfrm>
            <a:off x="600229" y="6462625"/>
            <a:ext cx="237261" cy="237261"/>
            <a:chOff x="0" y="0"/>
            <a:chExt cx="316348" cy="316348"/>
          </a:xfrm>
        </p:grpSpPr>
        <p:grpSp>
          <p:nvGrpSpPr>
            <p:cNvPr id="63" name="Group 63"/>
            <p:cNvGrpSpPr/>
            <p:nvPr/>
          </p:nvGrpSpPr>
          <p:grpSpPr>
            <a:xfrm>
              <a:off x="0" y="0"/>
              <a:ext cx="316348" cy="316348"/>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65" name="TextBox 65"/>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66" name="TextBox 66"/>
            <p:cNvSpPr txBox="1"/>
            <p:nvPr/>
          </p:nvSpPr>
          <p:spPr>
            <a:xfrm>
              <a:off x="114619" y="49193"/>
              <a:ext cx="87109" cy="198174"/>
            </a:xfrm>
            <a:prstGeom prst="rect">
              <a:avLst/>
            </a:prstGeom>
          </p:spPr>
          <p:txBody>
            <a:bodyPr lIns="0" tIns="0" rIns="0" bIns="0" rtlCol="0" anchor="t">
              <a:spAutoFit/>
            </a:bodyPr>
            <a:lstStyle/>
            <a:p>
              <a:pPr algn="ctr">
                <a:lnSpc>
                  <a:spcPts val="1254"/>
                </a:lnSpc>
              </a:pPr>
              <a:r>
                <a:rPr lang="en-US" sz="896" b="1">
                  <a:solidFill>
                    <a:srgbClr val="FFFFFF"/>
                  </a:solidFill>
                  <a:latin typeface="Roboto Bold"/>
                  <a:ea typeface="Roboto Bold"/>
                  <a:cs typeface="Roboto Bold"/>
                  <a:sym typeface="Roboto Bold"/>
                </a:rPr>
                <a:t>3</a:t>
              </a:r>
            </a:p>
          </p:txBody>
        </p:sp>
      </p:grpSp>
      <p:grpSp>
        <p:nvGrpSpPr>
          <p:cNvPr id="67" name="Group 67"/>
          <p:cNvGrpSpPr/>
          <p:nvPr/>
        </p:nvGrpSpPr>
        <p:grpSpPr>
          <a:xfrm>
            <a:off x="600229" y="6884311"/>
            <a:ext cx="237261" cy="237261"/>
            <a:chOff x="0" y="0"/>
            <a:chExt cx="316348" cy="316348"/>
          </a:xfrm>
        </p:grpSpPr>
        <p:grpSp>
          <p:nvGrpSpPr>
            <p:cNvPr id="68" name="Group 68"/>
            <p:cNvGrpSpPr/>
            <p:nvPr/>
          </p:nvGrpSpPr>
          <p:grpSpPr>
            <a:xfrm>
              <a:off x="0" y="0"/>
              <a:ext cx="316348" cy="316348"/>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70" name="TextBox 70"/>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71" name="TextBox 71"/>
            <p:cNvSpPr txBox="1"/>
            <p:nvPr/>
          </p:nvSpPr>
          <p:spPr>
            <a:xfrm>
              <a:off x="114848" y="49193"/>
              <a:ext cx="86652" cy="198174"/>
            </a:xfrm>
            <a:prstGeom prst="rect">
              <a:avLst/>
            </a:prstGeom>
          </p:spPr>
          <p:txBody>
            <a:bodyPr lIns="0" tIns="0" rIns="0" bIns="0" rtlCol="0" anchor="t">
              <a:spAutoFit/>
            </a:bodyPr>
            <a:lstStyle/>
            <a:p>
              <a:pPr algn="ctr">
                <a:lnSpc>
                  <a:spcPts val="1254"/>
                </a:lnSpc>
              </a:pPr>
              <a:r>
                <a:rPr lang="en-US" sz="896" b="1">
                  <a:solidFill>
                    <a:srgbClr val="FFFFFF"/>
                  </a:solidFill>
                  <a:latin typeface="Roboto Bold"/>
                  <a:ea typeface="Roboto Bold"/>
                  <a:cs typeface="Roboto Bold"/>
                  <a:sym typeface="Roboto Bold"/>
                </a:rPr>
                <a:t>4</a:t>
              </a:r>
            </a:p>
          </p:txBody>
        </p:sp>
      </p:grpSp>
      <p:grpSp>
        <p:nvGrpSpPr>
          <p:cNvPr id="72" name="Group 72"/>
          <p:cNvGrpSpPr/>
          <p:nvPr/>
        </p:nvGrpSpPr>
        <p:grpSpPr>
          <a:xfrm>
            <a:off x="600229" y="7305997"/>
            <a:ext cx="237261" cy="342632"/>
            <a:chOff x="0" y="0"/>
            <a:chExt cx="316348" cy="456842"/>
          </a:xfrm>
        </p:grpSpPr>
        <p:grpSp>
          <p:nvGrpSpPr>
            <p:cNvPr id="73" name="Group 73"/>
            <p:cNvGrpSpPr/>
            <p:nvPr/>
          </p:nvGrpSpPr>
          <p:grpSpPr>
            <a:xfrm>
              <a:off x="0" y="0"/>
              <a:ext cx="316348" cy="316348"/>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75" name="TextBox 75"/>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76" name="TextBox 76"/>
            <p:cNvSpPr txBox="1"/>
            <p:nvPr/>
          </p:nvSpPr>
          <p:spPr>
            <a:xfrm>
              <a:off x="114848" y="49193"/>
              <a:ext cx="86652" cy="407649"/>
            </a:xfrm>
            <a:prstGeom prst="rect">
              <a:avLst/>
            </a:prstGeom>
          </p:spPr>
          <p:txBody>
            <a:bodyPr lIns="0" tIns="0" rIns="0" bIns="0" rtlCol="0" anchor="t">
              <a:spAutoFit/>
            </a:bodyPr>
            <a:lstStyle/>
            <a:p>
              <a:pPr algn="ctr">
                <a:lnSpc>
                  <a:spcPts val="1254"/>
                </a:lnSpc>
              </a:pPr>
              <a:r>
                <a:rPr lang="en-US" sz="896" b="1">
                  <a:solidFill>
                    <a:srgbClr val="FFFFFF"/>
                  </a:solidFill>
                  <a:latin typeface="Roboto Bold"/>
                  <a:ea typeface="Roboto Bold"/>
                  <a:cs typeface="Roboto Bold"/>
                  <a:sym typeface="Roboto Bold"/>
                </a:rPr>
                <a:t>5</a:t>
              </a:r>
            </a:p>
          </p:txBody>
        </p:sp>
      </p:grpSp>
      <p:sp>
        <p:nvSpPr>
          <p:cNvPr id="77" name="Freeform 77"/>
          <p:cNvSpPr/>
          <p:nvPr/>
        </p:nvSpPr>
        <p:spPr>
          <a:xfrm flipH="1">
            <a:off x="1027224" y="5586179"/>
            <a:ext cx="256804" cy="233050"/>
          </a:xfrm>
          <a:custGeom>
            <a:avLst/>
            <a:gdLst/>
            <a:ahLst/>
            <a:cxnLst/>
            <a:rect l="l" t="t" r="r" b="b"/>
            <a:pathLst>
              <a:path w="256804" h="233050">
                <a:moveTo>
                  <a:pt x="256804" y="0"/>
                </a:moveTo>
                <a:lnTo>
                  <a:pt x="0" y="0"/>
                </a:lnTo>
                <a:lnTo>
                  <a:pt x="0" y="233049"/>
                </a:lnTo>
                <a:lnTo>
                  <a:pt x="256804" y="233049"/>
                </a:lnTo>
                <a:lnTo>
                  <a:pt x="256804" y="0"/>
                </a:lnTo>
                <a:close/>
              </a:path>
            </a:pathLst>
          </a:custGeom>
          <a:blipFill>
            <a:blip>
              <a:extLst>
                <a:ext uri="{96DAC541-7B7A-43D3-8B79-37D633B846F1}">
                  <asvg:svgBlip xmlns:asvg="http://schemas.microsoft.com/office/drawing/2016/SVG/main" r:embed="rId19"/>
                </a:ext>
              </a:extLst>
            </a:blip>
            <a:stretch>
              <a:fillRect/>
            </a:stretch>
          </a:blipFill>
        </p:spPr>
        <p:txBody>
          <a:bodyPr/>
          <a:lstStyle/>
          <a:p>
            <a:endParaRPr lang="nl-NL"/>
          </a:p>
        </p:txBody>
      </p:sp>
      <p:sp>
        <p:nvSpPr>
          <p:cNvPr id="78" name="Freeform 78"/>
          <p:cNvSpPr/>
          <p:nvPr/>
        </p:nvSpPr>
        <p:spPr>
          <a:xfrm>
            <a:off x="1062477" y="6040939"/>
            <a:ext cx="177516" cy="256804"/>
          </a:xfrm>
          <a:custGeom>
            <a:avLst/>
            <a:gdLst/>
            <a:ahLst/>
            <a:cxnLst/>
            <a:rect l="l" t="t" r="r" b="b"/>
            <a:pathLst>
              <a:path w="177516" h="256804">
                <a:moveTo>
                  <a:pt x="0" y="0"/>
                </a:moveTo>
                <a:lnTo>
                  <a:pt x="177516" y="0"/>
                </a:lnTo>
                <a:lnTo>
                  <a:pt x="177516" y="256804"/>
                </a:lnTo>
                <a:lnTo>
                  <a:pt x="0" y="256804"/>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nl-NL"/>
          </a:p>
        </p:txBody>
      </p:sp>
      <p:sp>
        <p:nvSpPr>
          <p:cNvPr id="79" name="Freeform 79"/>
          <p:cNvSpPr/>
          <p:nvPr/>
        </p:nvSpPr>
        <p:spPr>
          <a:xfrm flipH="1">
            <a:off x="1062477" y="6462625"/>
            <a:ext cx="223741" cy="256804"/>
          </a:xfrm>
          <a:custGeom>
            <a:avLst/>
            <a:gdLst/>
            <a:ahLst/>
            <a:cxnLst/>
            <a:rect l="l" t="t" r="r" b="b"/>
            <a:pathLst>
              <a:path w="223741" h="256804">
                <a:moveTo>
                  <a:pt x="223740" y="0"/>
                </a:moveTo>
                <a:lnTo>
                  <a:pt x="0" y="0"/>
                </a:lnTo>
                <a:lnTo>
                  <a:pt x="0" y="256804"/>
                </a:lnTo>
                <a:lnTo>
                  <a:pt x="223740" y="256804"/>
                </a:lnTo>
                <a:lnTo>
                  <a:pt x="22374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nl-NL"/>
          </a:p>
        </p:txBody>
      </p:sp>
      <p:sp>
        <p:nvSpPr>
          <p:cNvPr id="80" name="Freeform 80"/>
          <p:cNvSpPr/>
          <p:nvPr/>
        </p:nvSpPr>
        <p:spPr>
          <a:xfrm>
            <a:off x="1062477" y="6894212"/>
            <a:ext cx="256804" cy="282202"/>
          </a:xfrm>
          <a:custGeom>
            <a:avLst/>
            <a:gdLst/>
            <a:ahLst/>
            <a:cxnLst/>
            <a:rect l="l" t="t" r="r" b="b"/>
            <a:pathLst>
              <a:path w="256804" h="282202">
                <a:moveTo>
                  <a:pt x="0" y="0"/>
                </a:moveTo>
                <a:lnTo>
                  <a:pt x="256804" y="0"/>
                </a:lnTo>
                <a:lnTo>
                  <a:pt x="256804" y="282203"/>
                </a:lnTo>
                <a:lnTo>
                  <a:pt x="0" y="282203"/>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nl-NL"/>
          </a:p>
        </p:txBody>
      </p:sp>
      <p:sp>
        <p:nvSpPr>
          <p:cNvPr id="81" name="Freeform 81"/>
          <p:cNvSpPr/>
          <p:nvPr/>
        </p:nvSpPr>
        <p:spPr>
          <a:xfrm>
            <a:off x="1062477" y="7372512"/>
            <a:ext cx="256804" cy="251989"/>
          </a:xfrm>
          <a:custGeom>
            <a:avLst/>
            <a:gdLst/>
            <a:ahLst/>
            <a:cxnLst/>
            <a:rect l="l" t="t" r="r" b="b"/>
            <a:pathLst>
              <a:path w="256804" h="251989">
                <a:moveTo>
                  <a:pt x="0" y="0"/>
                </a:moveTo>
                <a:lnTo>
                  <a:pt x="256804" y="0"/>
                </a:lnTo>
                <a:lnTo>
                  <a:pt x="256804" y="251989"/>
                </a:lnTo>
                <a:lnTo>
                  <a:pt x="0" y="251989"/>
                </a:lnTo>
                <a:lnTo>
                  <a:pt x="0" y="0"/>
                </a:lnTo>
                <a:close/>
              </a:path>
            </a:pathLst>
          </a:custGeom>
          <a:blipFill>
            <a:blip>
              <a:extLst>
                <a:ext uri="{96DAC541-7B7A-43D3-8B79-37D633B846F1}">
                  <asvg:svgBlip xmlns:asvg="http://schemas.microsoft.com/office/drawing/2016/SVG/main" r:embed="rId22"/>
                </a:ext>
              </a:extLst>
            </a:blip>
            <a:stretch>
              <a:fillRect/>
            </a:stretch>
          </a:blipFill>
        </p:spPr>
        <p:txBody>
          <a:bodyPr/>
          <a:lstStyle/>
          <a:p>
            <a:endParaRPr lang="nl-NL"/>
          </a:p>
        </p:txBody>
      </p:sp>
      <p:sp>
        <p:nvSpPr>
          <p:cNvPr id="82" name="Freeform 82"/>
          <p:cNvSpPr/>
          <p:nvPr/>
        </p:nvSpPr>
        <p:spPr>
          <a:xfrm>
            <a:off x="4090068" y="2385850"/>
            <a:ext cx="444784" cy="444784"/>
          </a:xfrm>
          <a:custGeom>
            <a:avLst/>
            <a:gdLst/>
            <a:ahLst/>
            <a:cxnLst/>
            <a:rect l="l" t="t" r="r" b="b"/>
            <a:pathLst>
              <a:path w="444784" h="444784">
                <a:moveTo>
                  <a:pt x="0" y="0"/>
                </a:moveTo>
                <a:lnTo>
                  <a:pt x="444784" y="0"/>
                </a:lnTo>
                <a:lnTo>
                  <a:pt x="444784" y="444784"/>
                </a:lnTo>
                <a:lnTo>
                  <a:pt x="0" y="444784"/>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nl-NL"/>
          </a:p>
        </p:txBody>
      </p:sp>
      <p:grpSp>
        <p:nvGrpSpPr>
          <p:cNvPr id="83" name="Group 83"/>
          <p:cNvGrpSpPr/>
          <p:nvPr/>
        </p:nvGrpSpPr>
        <p:grpSpPr>
          <a:xfrm>
            <a:off x="3967567" y="3024769"/>
            <a:ext cx="3016539" cy="330738"/>
            <a:chOff x="0" y="0"/>
            <a:chExt cx="639780" cy="70146"/>
          </a:xfrm>
        </p:grpSpPr>
        <p:sp>
          <p:nvSpPr>
            <p:cNvPr id="84" name="Freeform 84"/>
            <p:cNvSpPr/>
            <p:nvPr/>
          </p:nvSpPr>
          <p:spPr>
            <a:xfrm>
              <a:off x="0" y="0"/>
              <a:ext cx="639780" cy="70146"/>
            </a:xfrm>
            <a:custGeom>
              <a:avLst/>
              <a:gdLst/>
              <a:ahLst/>
              <a:cxnLst/>
              <a:rect l="l" t="t" r="r" b="b"/>
              <a:pathLst>
                <a:path w="639780" h="70146">
                  <a:moveTo>
                    <a:pt x="10266" y="0"/>
                  </a:moveTo>
                  <a:lnTo>
                    <a:pt x="629514" y="0"/>
                  </a:lnTo>
                  <a:cubicBezTo>
                    <a:pt x="632236" y="0"/>
                    <a:pt x="634848" y="1082"/>
                    <a:pt x="636773" y="3007"/>
                  </a:cubicBezTo>
                  <a:cubicBezTo>
                    <a:pt x="638698" y="4932"/>
                    <a:pt x="639780" y="7543"/>
                    <a:pt x="639780" y="10266"/>
                  </a:cubicBezTo>
                  <a:lnTo>
                    <a:pt x="639780" y="59880"/>
                  </a:lnTo>
                  <a:cubicBezTo>
                    <a:pt x="639780" y="62603"/>
                    <a:pt x="638698" y="65214"/>
                    <a:pt x="636773" y="67140"/>
                  </a:cubicBezTo>
                  <a:cubicBezTo>
                    <a:pt x="634848" y="69065"/>
                    <a:pt x="632236" y="70146"/>
                    <a:pt x="629514" y="70146"/>
                  </a:cubicBezTo>
                  <a:lnTo>
                    <a:pt x="10266" y="70146"/>
                  </a:lnTo>
                  <a:cubicBezTo>
                    <a:pt x="7543" y="70146"/>
                    <a:pt x="4932" y="69065"/>
                    <a:pt x="3007" y="67140"/>
                  </a:cubicBezTo>
                  <a:cubicBezTo>
                    <a:pt x="1082" y="65214"/>
                    <a:pt x="0" y="62603"/>
                    <a:pt x="0" y="59880"/>
                  </a:cubicBezTo>
                  <a:lnTo>
                    <a:pt x="0" y="10266"/>
                  </a:lnTo>
                  <a:cubicBezTo>
                    <a:pt x="0" y="7543"/>
                    <a:pt x="1082" y="4932"/>
                    <a:pt x="3007" y="3007"/>
                  </a:cubicBezTo>
                  <a:cubicBezTo>
                    <a:pt x="4932" y="1082"/>
                    <a:pt x="7543" y="0"/>
                    <a:pt x="10266" y="0"/>
                  </a:cubicBezTo>
                  <a:close/>
                </a:path>
              </a:pathLst>
            </a:custGeom>
            <a:solidFill>
              <a:srgbClr val="2F858A"/>
            </a:solidFill>
          </p:spPr>
          <p:txBody>
            <a:bodyPr/>
            <a:lstStyle/>
            <a:p>
              <a:endParaRPr lang="nl-NL"/>
            </a:p>
          </p:txBody>
        </p:sp>
        <p:sp>
          <p:nvSpPr>
            <p:cNvPr id="85" name="TextBox 85"/>
            <p:cNvSpPr txBox="1"/>
            <p:nvPr/>
          </p:nvSpPr>
          <p:spPr>
            <a:xfrm>
              <a:off x="0" y="-38100"/>
              <a:ext cx="639780" cy="108246"/>
            </a:xfrm>
            <a:prstGeom prst="rect">
              <a:avLst/>
            </a:prstGeom>
          </p:spPr>
          <p:txBody>
            <a:bodyPr lIns="50800" tIns="50800" rIns="50800" bIns="50800" rtlCol="0" anchor="ctr"/>
            <a:lstStyle/>
            <a:p>
              <a:pPr algn="ctr">
                <a:lnSpc>
                  <a:spcPts val="1960"/>
                </a:lnSpc>
              </a:pPr>
              <a:endParaRPr/>
            </a:p>
          </p:txBody>
        </p:sp>
      </p:grpSp>
      <p:sp>
        <p:nvSpPr>
          <p:cNvPr id="86" name="Freeform 86"/>
          <p:cNvSpPr/>
          <p:nvPr/>
        </p:nvSpPr>
        <p:spPr>
          <a:xfrm>
            <a:off x="5943827" y="6018722"/>
            <a:ext cx="265591" cy="260611"/>
          </a:xfrm>
          <a:custGeom>
            <a:avLst/>
            <a:gdLst/>
            <a:ahLst/>
            <a:cxnLst/>
            <a:rect l="l" t="t" r="r" b="b"/>
            <a:pathLst>
              <a:path w="265591" h="260611">
                <a:moveTo>
                  <a:pt x="0" y="0"/>
                </a:moveTo>
                <a:lnTo>
                  <a:pt x="265591" y="0"/>
                </a:lnTo>
                <a:lnTo>
                  <a:pt x="265591" y="260611"/>
                </a:lnTo>
                <a:lnTo>
                  <a:pt x="0" y="260611"/>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nl-NL"/>
          </a:p>
        </p:txBody>
      </p:sp>
      <p:sp>
        <p:nvSpPr>
          <p:cNvPr id="87" name="Freeform 87"/>
          <p:cNvSpPr/>
          <p:nvPr/>
        </p:nvSpPr>
        <p:spPr>
          <a:xfrm>
            <a:off x="4319568" y="3747732"/>
            <a:ext cx="220118" cy="366863"/>
          </a:xfrm>
          <a:custGeom>
            <a:avLst/>
            <a:gdLst/>
            <a:ahLst/>
            <a:cxnLst/>
            <a:rect l="l" t="t" r="r" b="b"/>
            <a:pathLst>
              <a:path w="220118" h="366863">
                <a:moveTo>
                  <a:pt x="0" y="0"/>
                </a:moveTo>
                <a:lnTo>
                  <a:pt x="220118" y="0"/>
                </a:lnTo>
                <a:lnTo>
                  <a:pt x="220118" y="366863"/>
                </a:lnTo>
                <a:lnTo>
                  <a:pt x="0" y="366863"/>
                </a:lnTo>
                <a:lnTo>
                  <a:pt x="0" y="0"/>
                </a:lnTo>
                <a:close/>
              </a:path>
            </a:pathLst>
          </a:custGeom>
          <a:blipFill>
            <a:blip>
              <a:extLst>
                <a:ext uri="{96DAC541-7B7A-43D3-8B79-37D633B846F1}">
                  <asvg:svgBlip xmlns:asvg="http://schemas.microsoft.com/office/drawing/2016/SVG/main" r:embed="rId25"/>
                </a:ext>
              </a:extLst>
            </a:blip>
            <a:stretch>
              <a:fillRect/>
            </a:stretch>
          </a:blipFill>
        </p:spPr>
        <p:txBody>
          <a:bodyPr/>
          <a:lstStyle/>
          <a:p>
            <a:endParaRPr lang="nl-NL"/>
          </a:p>
        </p:txBody>
      </p:sp>
      <p:sp>
        <p:nvSpPr>
          <p:cNvPr id="88" name="Freeform 88"/>
          <p:cNvSpPr/>
          <p:nvPr/>
        </p:nvSpPr>
        <p:spPr>
          <a:xfrm>
            <a:off x="4278032" y="7132597"/>
            <a:ext cx="366863" cy="366863"/>
          </a:xfrm>
          <a:custGeom>
            <a:avLst/>
            <a:gdLst/>
            <a:ahLst/>
            <a:cxnLst/>
            <a:rect l="l" t="t" r="r" b="b"/>
            <a:pathLst>
              <a:path w="366863" h="366863">
                <a:moveTo>
                  <a:pt x="0" y="0"/>
                </a:moveTo>
                <a:lnTo>
                  <a:pt x="366863" y="0"/>
                </a:lnTo>
                <a:lnTo>
                  <a:pt x="366863" y="366863"/>
                </a:lnTo>
                <a:lnTo>
                  <a:pt x="0" y="366863"/>
                </a:lnTo>
                <a:lnTo>
                  <a:pt x="0" y="0"/>
                </a:lnTo>
                <a:close/>
              </a:path>
            </a:pathLst>
          </a:custGeom>
          <a:blipFill>
            <a:blip>
              <a:extLst>
                <a:ext uri="{96DAC541-7B7A-43D3-8B79-37D633B846F1}">
                  <asvg:svgBlip xmlns:asvg="http://schemas.microsoft.com/office/drawing/2016/SVG/main" r:embed="rId26"/>
                </a:ext>
              </a:extLst>
            </a:blip>
            <a:stretch>
              <a:fillRect/>
            </a:stretch>
          </a:blipFill>
        </p:spPr>
        <p:txBody>
          <a:bodyPr/>
          <a:lstStyle/>
          <a:p>
            <a:endParaRPr lang="nl-NL"/>
          </a:p>
        </p:txBody>
      </p:sp>
      <p:sp>
        <p:nvSpPr>
          <p:cNvPr id="89" name="Freeform 89"/>
          <p:cNvSpPr/>
          <p:nvPr/>
        </p:nvSpPr>
        <p:spPr>
          <a:xfrm>
            <a:off x="5910573" y="4795152"/>
            <a:ext cx="323526" cy="323526"/>
          </a:xfrm>
          <a:custGeom>
            <a:avLst/>
            <a:gdLst/>
            <a:ahLst/>
            <a:cxnLst/>
            <a:rect l="l" t="t" r="r" b="b"/>
            <a:pathLst>
              <a:path w="323526" h="323526">
                <a:moveTo>
                  <a:pt x="0" y="0"/>
                </a:moveTo>
                <a:lnTo>
                  <a:pt x="323526" y="0"/>
                </a:lnTo>
                <a:lnTo>
                  <a:pt x="323526" y="323526"/>
                </a:lnTo>
                <a:lnTo>
                  <a:pt x="0" y="323526"/>
                </a:lnTo>
                <a:lnTo>
                  <a:pt x="0" y="0"/>
                </a:lnTo>
                <a:close/>
              </a:path>
            </a:pathLst>
          </a:custGeom>
          <a:blipFill>
            <a:blip>
              <a:extLst>
                <a:ext uri="{96DAC541-7B7A-43D3-8B79-37D633B846F1}">
                  <asvg:svgBlip xmlns:asvg="http://schemas.microsoft.com/office/drawing/2016/SVG/main" r:embed="rId27"/>
                </a:ext>
              </a:extLst>
            </a:blip>
            <a:stretch>
              <a:fillRect/>
            </a:stretch>
          </a:blipFill>
        </p:spPr>
        <p:txBody>
          <a:bodyPr/>
          <a:lstStyle/>
          <a:p>
            <a:endParaRPr lang="nl-NL"/>
          </a:p>
        </p:txBody>
      </p:sp>
      <p:sp>
        <p:nvSpPr>
          <p:cNvPr id="90" name="Freeform 90"/>
          <p:cNvSpPr/>
          <p:nvPr/>
        </p:nvSpPr>
        <p:spPr>
          <a:xfrm>
            <a:off x="5943827" y="3679478"/>
            <a:ext cx="314127" cy="366863"/>
          </a:xfrm>
          <a:custGeom>
            <a:avLst/>
            <a:gdLst/>
            <a:ahLst/>
            <a:cxnLst/>
            <a:rect l="l" t="t" r="r" b="b"/>
            <a:pathLst>
              <a:path w="314127" h="366863">
                <a:moveTo>
                  <a:pt x="0" y="0"/>
                </a:moveTo>
                <a:lnTo>
                  <a:pt x="314126" y="0"/>
                </a:lnTo>
                <a:lnTo>
                  <a:pt x="314126" y="366863"/>
                </a:lnTo>
                <a:lnTo>
                  <a:pt x="0" y="366863"/>
                </a:lnTo>
                <a:lnTo>
                  <a:pt x="0" y="0"/>
                </a:lnTo>
                <a:close/>
              </a:path>
            </a:pathLst>
          </a:custGeom>
          <a:blipFill>
            <a:blip>
              <a:extLst>
                <a:ext uri="{96DAC541-7B7A-43D3-8B79-37D633B846F1}">
                  <asvg:svgBlip xmlns:asvg="http://schemas.microsoft.com/office/drawing/2016/SVG/main" r:embed="rId28"/>
                </a:ext>
              </a:extLst>
            </a:blip>
            <a:stretch>
              <a:fillRect/>
            </a:stretch>
          </a:blipFill>
        </p:spPr>
        <p:txBody>
          <a:bodyPr/>
          <a:lstStyle/>
          <a:p>
            <a:endParaRPr lang="nl-NL"/>
          </a:p>
        </p:txBody>
      </p:sp>
      <p:sp>
        <p:nvSpPr>
          <p:cNvPr id="91" name="Freeform 91"/>
          <p:cNvSpPr/>
          <p:nvPr/>
        </p:nvSpPr>
        <p:spPr>
          <a:xfrm>
            <a:off x="5960758" y="6957838"/>
            <a:ext cx="339807" cy="366863"/>
          </a:xfrm>
          <a:custGeom>
            <a:avLst/>
            <a:gdLst/>
            <a:ahLst/>
            <a:cxnLst/>
            <a:rect l="l" t="t" r="r" b="b"/>
            <a:pathLst>
              <a:path w="339807" h="366863">
                <a:moveTo>
                  <a:pt x="0" y="0"/>
                </a:moveTo>
                <a:lnTo>
                  <a:pt x="339807" y="0"/>
                </a:lnTo>
                <a:lnTo>
                  <a:pt x="339807" y="366864"/>
                </a:lnTo>
                <a:lnTo>
                  <a:pt x="0" y="366864"/>
                </a:lnTo>
                <a:lnTo>
                  <a:pt x="0" y="0"/>
                </a:lnTo>
                <a:close/>
              </a:path>
            </a:pathLst>
          </a:custGeom>
          <a:blipFill>
            <a:blip>
              <a:extLst>
                <a:ext uri="{96DAC541-7B7A-43D3-8B79-37D633B846F1}">
                  <asvg:svgBlip xmlns:asvg="http://schemas.microsoft.com/office/drawing/2016/SVG/main" r:embed="rId29"/>
                </a:ext>
              </a:extLst>
            </a:blip>
            <a:stretch>
              <a:fillRect/>
            </a:stretch>
          </a:blipFill>
        </p:spPr>
        <p:txBody>
          <a:bodyPr/>
          <a:lstStyle/>
          <a:p>
            <a:endParaRPr lang="nl-NL"/>
          </a:p>
        </p:txBody>
      </p:sp>
      <p:sp>
        <p:nvSpPr>
          <p:cNvPr id="92" name="TextBox 92"/>
          <p:cNvSpPr txBox="1"/>
          <p:nvPr/>
        </p:nvSpPr>
        <p:spPr>
          <a:xfrm>
            <a:off x="520634" y="3723674"/>
            <a:ext cx="687844" cy="289645"/>
          </a:xfrm>
          <a:prstGeom prst="rect">
            <a:avLst/>
          </a:prstGeom>
        </p:spPr>
        <p:txBody>
          <a:bodyPr lIns="0" tIns="0" rIns="0" bIns="0" rtlCol="0" anchor="t">
            <a:spAutoFit/>
          </a:bodyPr>
          <a:lstStyle/>
          <a:p>
            <a:pPr algn="ctr">
              <a:lnSpc>
                <a:spcPts val="1156"/>
              </a:lnSpc>
            </a:pPr>
            <a:r>
              <a:rPr lang="en-US" sz="850">
                <a:solidFill>
                  <a:srgbClr val="253861"/>
                </a:solidFill>
                <a:latin typeface="Roboto"/>
                <a:ea typeface="Roboto"/>
                <a:cs typeface="Roboto"/>
                <a:sym typeface="Roboto"/>
              </a:rPr>
              <a:t>Bleek of klam gezicht</a:t>
            </a:r>
          </a:p>
        </p:txBody>
      </p:sp>
      <p:sp>
        <p:nvSpPr>
          <p:cNvPr id="93" name="TextBox 93"/>
          <p:cNvSpPr txBox="1"/>
          <p:nvPr/>
        </p:nvSpPr>
        <p:spPr>
          <a:xfrm>
            <a:off x="1166610" y="3723674"/>
            <a:ext cx="85546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Duizeligheid</a:t>
            </a:r>
          </a:p>
        </p:txBody>
      </p:sp>
      <p:sp>
        <p:nvSpPr>
          <p:cNvPr id="94" name="TextBox 94"/>
          <p:cNvSpPr txBox="1"/>
          <p:nvPr/>
        </p:nvSpPr>
        <p:spPr>
          <a:xfrm>
            <a:off x="1977200" y="3724950"/>
            <a:ext cx="855464" cy="145711"/>
          </a:xfrm>
          <a:prstGeom prst="rect">
            <a:avLst/>
          </a:prstGeom>
        </p:spPr>
        <p:txBody>
          <a:bodyPr lIns="0" tIns="0" rIns="0" bIns="0" rtlCol="0" anchor="t">
            <a:spAutoFit/>
          </a:bodyPr>
          <a:lstStyle/>
          <a:p>
            <a:pPr algn="ctr">
              <a:lnSpc>
                <a:spcPts val="1156"/>
              </a:lnSpc>
            </a:pPr>
            <a:r>
              <a:rPr lang="en-US" sz="850">
                <a:solidFill>
                  <a:srgbClr val="253861"/>
                </a:solidFill>
                <a:latin typeface="Roboto"/>
                <a:ea typeface="Roboto"/>
                <a:cs typeface="Roboto"/>
                <a:sym typeface="Roboto"/>
              </a:rPr>
              <a:t>Misselijkheid</a:t>
            </a:r>
          </a:p>
        </p:txBody>
      </p:sp>
      <p:sp>
        <p:nvSpPr>
          <p:cNvPr id="95" name="TextBox 95"/>
          <p:cNvSpPr txBox="1"/>
          <p:nvPr/>
        </p:nvSpPr>
        <p:spPr>
          <a:xfrm>
            <a:off x="2721719" y="3723674"/>
            <a:ext cx="85546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Hoofdpijn</a:t>
            </a:r>
          </a:p>
        </p:txBody>
      </p:sp>
      <p:sp>
        <p:nvSpPr>
          <p:cNvPr id="96" name="TextBox 96"/>
          <p:cNvSpPr txBox="1"/>
          <p:nvPr/>
        </p:nvSpPr>
        <p:spPr>
          <a:xfrm>
            <a:off x="446215" y="4837936"/>
            <a:ext cx="85546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Vermoeidheid</a:t>
            </a:r>
          </a:p>
        </p:txBody>
      </p:sp>
      <p:sp>
        <p:nvSpPr>
          <p:cNvPr id="97" name="TextBox 97"/>
          <p:cNvSpPr txBox="1"/>
          <p:nvPr/>
        </p:nvSpPr>
        <p:spPr>
          <a:xfrm>
            <a:off x="1977200" y="4837350"/>
            <a:ext cx="85546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Prikkelbaarheid</a:t>
            </a:r>
          </a:p>
        </p:txBody>
      </p:sp>
      <p:sp>
        <p:nvSpPr>
          <p:cNvPr id="98" name="TextBox 98"/>
          <p:cNvSpPr txBox="1"/>
          <p:nvPr/>
        </p:nvSpPr>
        <p:spPr>
          <a:xfrm>
            <a:off x="2741984" y="4837350"/>
            <a:ext cx="85546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Verwardheid</a:t>
            </a:r>
          </a:p>
        </p:txBody>
      </p:sp>
      <p:sp>
        <p:nvSpPr>
          <p:cNvPr id="99" name="Freeform 99"/>
          <p:cNvSpPr/>
          <p:nvPr/>
        </p:nvSpPr>
        <p:spPr>
          <a:xfrm>
            <a:off x="4278032" y="5984010"/>
            <a:ext cx="418674" cy="366863"/>
          </a:xfrm>
          <a:custGeom>
            <a:avLst/>
            <a:gdLst/>
            <a:ahLst/>
            <a:cxnLst/>
            <a:rect l="l" t="t" r="r" b="b"/>
            <a:pathLst>
              <a:path w="418674" h="366863">
                <a:moveTo>
                  <a:pt x="0" y="0"/>
                </a:moveTo>
                <a:lnTo>
                  <a:pt x="418674" y="0"/>
                </a:lnTo>
                <a:lnTo>
                  <a:pt x="418674" y="366863"/>
                </a:lnTo>
                <a:lnTo>
                  <a:pt x="0" y="366863"/>
                </a:lnTo>
                <a:lnTo>
                  <a:pt x="0" y="0"/>
                </a:lnTo>
                <a:close/>
              </a:path>
            </a:pathLst>
          </a:custGeom>
          <a:blipFill>
            <a:blip>
              <a:extLst>
                <a:ext uri="{96DAC541-7B7A-43D3-8B79-37D633B846F1}">
                  <asvg:svgBlip xmlns:asvg="http://schemas.microsoft.com/office/drawing/2016/SVG/main" r:embed="rId30"/>
                </a:ext>
              </a:extLst>
            </a:blip>
            <a:stretch>
              <a:fillRect/>
            </a:stretch>
          </a:blipFill>
        </p:spPr>
        <p:txBody>
          <a:bodyPr/>
          <a:lstStyle/>
          <a:p>
            <a:endParaRPr lang="nl-NL"/>
          </a:p>
        </p:txBody>
      </p:sp>
      <p:sp>
        <p:nvSpPr>
          <p:cNvPr id="100" name="AutoShape 100"/>
          <p:cNvSpPr/>
          <p:nvPr/>
        </p:nvSpPr>
        <p:spPr>
          <a:xfrm>
            <a:off x="509095" y="4029513"/>
            <a:ext cx="3008019" cy="0"/>
          </a:xfrm>
          <a:prstGeom prst="line">
            <a:avLst/>
          </a:prstGeom>
          <a:ln w="9525" cap="flat">
            <a:solidFill>
              <a:srgbClr val="D9D9D9"/>
            </a:solidFill>
            <a:prstDash val="solid"/>
            <a:headEnd type="none" w="sm" len="sm"/>
            <a:tailEnd type="none" w="sm" len="sm"/>
          </a:ln>
        </p:spPr>
        <p:txBody>
          <a:bodyPr/>
          <a:lstStyle/>
          <a:p>
            <a:endParaRPr lang="nl-NL"/>
          </a:p>
        </p:txBody>
      </p:sp>
      <p:sp>
        <p:nvSpPr>
          <p:cNvPr id="101" name="AutoShape 101"/>
          <p:cNvSpPr/>
          <p:nvPr/>
        </p:nvSpPr>
        <p:spPr>
          <a:xfrm flipV="1">
            <a:off x="1224633" y="3029989"/>
            <a:ext cx="0" cy="946137"/>
          </a:xfrm>
          <a:prstGeom prst="line">
            <a:avLst/>
          </a:prstGeom>
          <a:ln w="9525" cap="flat">
            <a:solidFill>
              <a:srgbClr val="D9D9D9"/>
            </a:solidFill>
            <a:prstDash val="solid"/>
            <a:headEnd type="none" w="sm" len="sm"/>
            <a:tailEnd type="none" w="sm" len="sm"/>
          </a:ln>
        </p:spPr>
        <p:txBody>
          <a:bodyPr/>
          <a:lstStyle/>
          <a:p>
            <a:endParaRPr lang="nl-NL"/>
          </a:p>
        </p:txBody>
      </p:sp>
      <p:sp>
        <p:nvSpPr>
          <p:cNvPr id="102" name="AutoShape 102"/>
          <p:cNvSpPr/>
          <p:nvPr/>
        </p:nvSpPr>
        <p:spPr>
          <a:xfrm flipV="1">
            <a:off x="1967503" y="3008267"/>
            <a:ext cx="0" cy="946137"/>
          </a:xfrm>
          <a:prstGeom prst="line">
            <a:avLst/>
          </a:prstGeom>
          <a:ln w="9525" cap="flat">
            <a:solidFill>
              <a:srgbClr val="D9D9D9"/>
            </a:solidFill>
            <a:prstDash val="solid"/>
            <a:headEnd type="none" w="sm" len="sm"/>
            <a:tailEnd type="none" w="sm" len="sm"/>
          </a:ln>
        </p:spPr>
        <p:txBody>
          <a:bodyPr/>
          <a:lstStyle/>
          <a:p>
            <a:endParaRPr lang="nl-NL"/>
          </a:p>
        </p:txBody>
      </p:sp>
      <p:sp>
        <p:nvSpPr>
          <p:cNvPr id="103" name="AutoShape 103"/>
          <p:cNvSpPr/>
          <p:nvPr/>
        </p:nvSpPr>
        <p:spPr>
          <a:xfrm flipV="1">
            <a:off x="2823127" y="2986544"/>
            <a:ext cx="0" cy="946137"/>
          </a:xfrm>
          <a:prstGeom prst="line">
            <a:avLst/>
          </a:prstGeom>
          <a:ln w="9525" cap="flat">
            <a:solidFill>
              <a:srgbClr val="D9D9D9"/>
            </a:solidFill>
            <a:prstDash val="solid"/>
            <a:headEnd type="none" w="sm" len="sm"/>
            <a:tailEnd type="none" w="sm" len="sm"/>
          </a:ln>
        </p:spPr>
        <p:txBody>
          <a:bodyPr/>
          <a:lstStyle/>
          <a:p>
            <a:endParaRPr lang="nl-NL"/>
          </a:p>
        </p:txBody>
      </p:sp>
      <p:sp>
        <p:nvSpPr>
          <p:cNvPr id="104" name="AutoShape 104"/>
          <p:cNvSpPr/>
          <p:nvPr/>
        </p:nvSpPr>
        <p:spPr>
          <a:xfrm flipV="1">
            <a:off x="1234340" y="4126344"/>
            <a:ext cx="0" cy="946137"/>
          </a:xfrm>
          <a:prstGeom prst="line">
            <a:avLst/>
          </a:prstGeom>
          <a:ln w="9525" cap="flat">
            <a:solidFill>
              <a:srgbClr val="D9D9D9"/>
            </a:solidFill>
            <a:prstDash val="solid"/>
            <a:headEnd type="none" w="sm" len="sm"/>
            <a:tailEnd type="none" w="sm" len="sm"/>
          </a:ln>
        </p:spPr>
        <p:txBody>
          <a:bodyPr/>
          <a:lstStyle/>
          <a:p>
            <a:endParaRPr lang="nl-NL"/>
          </a:p>
        </p:txBody>
      </p:sp>
      <p:sp>
        <p:nvSpPr>
          <p:cNvPr id="105" name="AutoShape 105"/>
          <p:cNvSpPr/>
          <p:nvPr/>
        </p:nvSpPr>
        <p:spPr>
          <a:xfrm flipV="1">
            <a:off x="1977210" y="4104621"/>
            <a:ext cx="0" cy="946137"/>
          </a:xfrm>
          <a:prstGeom prst="line">
            <a:avLst/>
          </a:prstGeom>
          <a:ln w="9525" cap="flat">
            <a:solidFill>
              <a:srgbClr val="D9D9D9"/>
            </a:solidFill>
            <a:prstDash val="solid"/>
            <a:headEnd type="none" w="sm" len="sm"/>
            <a:tailEnd type="none" w="sm" len="sm"/>
          </a:ln>
        </p:spPr>
        <p:txBody>
          <a:bodyPr/>
          <a:lstStyle/>
          <a:p>
            <a:endParaRPr lang="nl-NL"/>
          </a:p>
        </p:txBody>
      </p:sp>
      <p:sp>
        <p:nvSpPr>
          <p:cNvPr id="106" name="AutoShape 106"/>
          <p:cNvSpPr/>
          <p:nvPr/>
        </p:nvSpPr>
        <p:spPr>
          <a:xfrm flipV="1">
            <a:off x="2832833" y="4082899"/>
            <a:ext cx="0" cy="946137"/>
          </a:xfrm>
          <a:prstGeom prst="line">
            <a:avLst/>
          </a:prstGeom>
          <a:ln w="9525" cap="flat">
            <a:solidFill>
              <a:srgbClr val="D9D9D9"/>
            </a:solidFill>
            <a:prstDash val="solid"/>
            <a:headEnd type="none" w="sm" len="sm"/>
            <a:tailEnd type="none" w="sm" len="sm"/>
          </a:ln>
        </p:spPr>
        <p:txBody>
          <a:bodyPr/>
          <a:lstStyle/>
          <a:p>
            <a:endParaRPr lang="nl-NL"/>
          </a:p>
        </p:txBody>
      </p:sp>
      <p:sp>
        <p:nvSpPr>
          <p:cNvPr id="107" name="AutoShape 107"/>
          <p:cNvSpPr/>
          <p:nvPr/>
        </p:nvSpPr>
        <p:spPr>
          <a:xfrm>
            <a:off x="588983" y="5915865"/>
            <a:ext cx="2866181" cy="0"/>
          </a:xfrm>
          <a:prstGeom prst="line">
            <a:avLst/>
          </a:prstGeom>
          <a:ln w="9525" cap="flat">
            <a:solidFill>
              <a:srgbClr val="D9D9D9"/>
            </a:solidFill>
            <a:prstDash val="solid"/>
            <a:headEnd type="none" w="sm" len="sm"/>
            <a:tailEnd type="none" w="sm" len="sm"/>
          </a:ln>
        </p:spPr>
        <p:txBody>
          <a:bodyPr/>
          <a:lstStyle/>
          <a:p>
            <a:endParaRPr lang="nl-NL"/>
          </a:p>
        </p:txBody>
      </p:sp>
      <p:sp>
        <p:nvSpPr>
          <p:cNvPr id="108" name="AutoShape 108"/>
          <p:cNvSpPr/>
          <p:nvPr/>
        </p:nvSpPr>
        <p:spPr>
          <a:xfrm>
            <a:off x="605448" y="6388328"/>
            <a:ext cx="2866181" cy="0"/>
          </a:xfrm>
          <a:prstGeom prst="line">
            <a:avLst/>
          </a:prstGeom>
          <a:ln w="9525" cap="flat">
            <a:solidFill>
              <a:srgbClr val="D9D9D9"/>
            </a:solidFill>
            <a:prstDash val="solid"/>
            <a:headEnd type="none" w="sm" len="sm"/>
            <a:tailEnd type="none" w="sm" len="sm"/>
          </a:ln>
        </p:spPr>
        <p:txBody>
          <a:bodyPr/>
          <a:lstStyle/>
          <a:p>
            <a:endParaRPr lang="nl-NL"/>
          </a:p>
        </p:txBody>
      </p:sp>
      <p:sp>
        <p:nvSpPr>
          <p:cNvPr id="109" name="AutoShape 109"/>
          <p:cNvSpPr/>
          <p:nvPr/>
        </p:nvSpPr>
        <p:spPr>
          <a:xfrm flipV="1">
            <a:off x="3983412" y="4291896"/>
            <a:ext cx="3000694" cy="10506"/>
          </a:xfrm>
          <a:prstGeom prst="line">
            <a:avLst/>
          </a:prstGeom>
          <a:ln w="9525" cap="flat">
            <a:solidFill>
              <a:srgbClr val="2F858A"/>
            </a:solidFill>
            <a:prstDash val="solid"/>
            <a:headEnd type="none" w="sm" len="sm"/>
            <a:tailEnd type="none" w="sm" len="sm"/>
          </a:ln>
        </p:spPr>
        <p:txBody>
          <a:bodyPr/>
          <a:lstStyle/>
          <a:p>
            <a:endParaRPr lang="nl-NL"/>
          </a:p>
        </p:txBody>
      </p:sp>
      <p:sp>
        <p:nvSpPr>
          <p:cNvPr id="110" name="AutoShape 110"/>
          <p:cNvSpPr/>
          <p:nvPr/>
        </p:nvSpPr>
        <p:spPr>
          <a:xfrm flipV="1">
            <a:off x="4001032" y="5551306"/>
            <a:ext cx="2983074" cy="11591"/>
          </a:xfrm>
          <a:prstGeom prst="line">
            <a:avLst/>
          </a:prstGeom>
          <a:ln w="9525" cap="flat">
            <a:solidFill>
              <a:srgbClr val="2F858A"/>
            </a:solidFill>
            <a:prstDash val="solid"/>
            <a:headEnd type="none" w="sm" len="sm"/>
            <a:tailEnd type="none" w="sm" len="sm"/>
          </a:ln>
        </p:spPr>
        <p:txBody>
          <a:bodyPr/>
          <a:lstStyle/>
          <a:p>
            <a:endParaRPr lang="nl-NL"/>
          </a:p>
        </p:txBody>
      </p:sp>
      <p:sp>
        <p:nvSpPr>
          <p:cNvPr id="111" name="AutoShape 111"/>
          <p:cNvSpPr/>
          <p:nvPr/>
        </p:nvSpPr>
        <p:spPr>
          <a:xfrm flipH="1">
            <a:off x="4925765" y="3026589"/>
            <a:ext cx="15324" cy="4628261"/>
          </a:xfrm>
          <a:prstGeom prst="line">
            <a:avLst/>
          </a:prstGeom>
          <a:ln w="9525" cap="flat">
            <a:solidFill>
              <a:srgbClr val="2F858A"/>
            </a:solidFill>
            <a:prstDash val="solid"/>
            <a:headEnd type="none" w="sm" len="sm"/>
            <a:tailEnd type="none" w="sm" len="sm"/>
          </a:ln>
        </p:spPr>
        <p:txBody>
          <a:bodyPr/>
          <a:lstStyle/>
          <a:p>
            <a:endParaRPr lang="nl-NL"/>
          </a:p>
        </p:txBody>
      </p:sp>
      <p:sp>
        <p:nvSpPr>
          <p:cNvPr id="112" name="AutoShape 112"/>
          <p:cNvSpPr/>
          <p:nvPr/>
        </p:nvSpPr>
        <p:spPr>
          <a:xfrm>
            <a:off x="5884045" y="3032913"/>
            <a:ext cx="6351" cy="4621937"/>
          </a:xfrm>
          <a:prstGeom prst="line">
            <a:avLst/>
          </a:prstGeom>
          <a:ln w="9525" cap="flat">
            <a:solidFill>
              <a:srgbClr val="2F858A"/>
            </a:solidFill>
            <a:prstDash val="solid"/>
            <a:headEnd type="none" w="sm" len="sm"/>
            <a:tailEnd type="none" w="sm" len="sm"/>
          </a:ln>
        </p:spPr>
        <p:txBody>
          <a:bodyPr/>
          <a:lstStyle/>
          <a:p>
            <a:endParaRPr lang="nl-NL"/>
          </a:p>
        </p:txBody>
      </p:sp>
      <p:sp>
        <p:nvSpPr>
          <p:cNvPr id="113" name="AutoShape 113"/>
          <p:cNvSpPr/>
          <p:nvPr/>
        </p:nvSpPr>
        <p:spPr>
          <a:xfrm flipV="1">
            <a:off x="1893749" y="8539971"/>
            <a:ext cx="0" cy="931000"/>
          </a:xfrm>
          <a:prstGeom prst="line">
            <a:avLst/>
          </a:prstGeom>
          <a:ln w="9525" cap="flat">
            <a:solidFill>
              <a:srgbClr val="D9D9D9"/>
            </a:solidFill>
            <a:prstDash val="solid"/>
            <a:headEnd type="none" w="sm" len="sm"/>
            <a:tailEnd type="none" w="sm" len="sm"/>
          </a:ln>
        </p:spPr>
        <p:txBody>
          <a:bodyPr/>
          <a:lstStyle/>
          <a:p>
            <a:endParaRPr lang="nl-NL"/>
          </a:p>
        </p:txBody>
      </p:sp>
      <p:sp>
        <p:nvSpPr>
          <p:cNvPr id="114" name="AutoShape 114"/>
          <p:cNvSpPr/>
          <p:nvPr/>
        </p:nvSpPr>
        <p:spPr>
          <a:xfrm flipV="1">
            <a:off x="3602223" y="8539971"/>
            <a:ext cx="0" cy="931000"/>
          </a:xfrm>
          <a:prstGeom prst="line">
            <a:avLst/>
          </a:prstGeom>
          <a:ln w="9525" cap="flat">
            <a:solidFill>
              <a:srgbClr val="D9D9D9"/>
            </a:solidFill>
            <a:prstDash val="solid"/>
            <a:headEnd type="none" w="sm" len="sm"/>
            <a:tailEnd type="none" w="sm" len="sm"/>
          </a:ln>
        </p:spPr>
        <p:txBody>
          <a:bodyPr/>
          <a:lstStyle/>
          <a:p>
            <a:endParaRPr lang="nl-NL"/>
          </a:p>
        </p:txBody>
      </p:sp>
      <p:sp>
        <p:nvSpPr>
          <p:cNvPr id="115" name="AutoShape 115"/>
          <p:cNvSpPr/>
          <p:nvPr/>
        </p:nvSpPr>
        <p:spPr>
          <a:xfrm flipV="1">
            <a:off x="5310697" y="8539971"/>
            <a:ext cx="0" cy="931000"/>
          </a:xfrm>
          <a:prstGeom prst="line">
            <a:avLst/>
          </a:prstGeom>
          <a:ln w="9525" cap="flat">
            <a:solidFill>
              <a:srgbClr val="D9D9D9"/>
            </a:solidFill>
            <a:prstDash val="solid"/>
            <a:headEnd type="none" w="sm" len="sm"/>
            <a:tailEnd type="none" w="sm" len="sm"/>
          </a:ln>
        </p:spPr>
        <p:txBody>
          <a:bodyPr/>
          <a:lstStyle/>
          <a:p>
            <a:endParaRPr lang="nl-NL"/>
          </a:p>
        </p:txBody>
      </p:sp>
      <p:grpSp>
        <p:nvGrpSpPr>
          <p:cNvPr id="116" name="Group 116"/>
          <p:cNvGrpSpPr/>
          <p:nvPr/>
        </p:nvGrpSpPr>
        <p:grpSpPr>
          <a:xfrm>
            <a:off x="4274573" y="4968477"/>
            <a:ext cx="378854" cy="391280"/>
            <a:chOff x="0" y="0"/>
            <a:chExt cx="505138" cy="521707"/>
          </a:xfrm>
        </p:grpSpPr>
        <p:sp>
          <p:nvSpPr>
            <p:cNvPr id="117" name="Freeform 117"/>
            <p:cNvSpPr/>
            <p:nvPr/>
          </p:nvSpPr>
          <p:spPr>
            <a:xfrm>
              <a:off x="102441" y="0"/>
              <a:ext cx="293491" cy="489151"/>
            </a:xfrm>
            <a:custGeom>
              <a:avLst/>
              <a:gdLst/>
              <a:ahLst/>
              <a:cxnLst/>
              <a:rect l="l" t="t" r="r" b="b"/>
              <a:pathLst>
                <a:path w="293491" h="489151">
                  <a:moveTo>
                    <a:pt x="0" y="0"/>
                  </a:moveTo>
                  <a:lnTo>
                    <a:pt x="293491" y="0"/>
                  </a:lnTo>
                  <a:lnTo>
                    <a:pt x="293491" y="489151"/>
                  </a:lnTo>
                  <a:lnTo>
                    <a:pt x="0" y="489151"/>
                  </a:lnTo>
                  <a:lnTo>
                    <a:pt x="0" y="0"/>
                  </a:lnTo>
                  <a:close/>
                </a:path>
              </a:pathLst>
            </a:custGeom>
            <a:blipFill>
              <a:blip>
                <a:extLst>
                  <a:ext uri="{96DAC541-7B7A-43D3-8B79-37D633B846F1}">
                    <asvg:svgBlip xmlns:asvg="http://schemas.microsoft.com/office/drawing/2016/SVG/main" r:embed="rId25"/>
                  </a:ext>
                </a:extLst>
              </a:blip>
              <a:stretch>
                <a:fillRect/>
              </a:stretch>
            </a:blipFill>
          </p:spPr>
          <p:txBody>
            <a:bodyPr/>
            <a:lstStyle/>
            <a:p>
              <a:endParaRPr lang="nl-NL"/>
            </a:p>
          </p:txBody>
        </p:sp>
        <p:sp>
          <p:nvSpPr>
            <p:cNvPr id="118" name="AutoShape 118"/>
            <p:cNvSpPr/>
            <p:nvPr/>
          </p:nvSpPr>
          <p:spPr>
            <a:xfrm flipV="1">
              <a:off x="4611" y="13475"/>
              <a:ext cx="495916" cy="503692"/>
            </a:xfrm>
            <a:prstGeom prst="line">
              <a:avLst/>
            </a:prstGeom>
            <a:ln w="12942" cap="flat">
              <a:solidFill>
                <a:srgbClr val="2F858A"/>
              </a:solidFill>
              <a:prstDash val="solid"/>
              <a:headEnd type="none" w="sm" len="sm"/>
              <a:tailEnd type="none" w="sm" len="sm"/>
            </a:ln>
          </p:spPr>
          <p:txBody>
            <a:bodyPr/>
            <a:lstStyle/>
            <a:p>
              <a:endParaRPr lang="nl-NL"/>
            </a:p>
          </p:txBody>
        </p:sp>
      </p:grpSp>
      <p:sp>
        <p:nvSpPr>
          <p:cNvPr id="119" name="AutoShape 119"/>
          <p:cNvSpPr/>
          <p:nvPr/>
        </p:nvSpPr>
        <p:spPr>
          <a:xfrm flipH="1">
            <a:off x="4941088" y="3024769"/>
            <a:ext cx="0" cy="327378"/>
          </a:xfrm>
          <a:prstGeom prst="line">
            <a:avLst/>
          </a:prstGeom>
          <a:ln w="9525" cap="flat">
            <a:solidFill>
              <a:srgbClr val="FFFFFF"/>
            </a:solidFill>
            <a:prstDash val="solid"/>
            <a:headEnd type="none" w="sm" len="sm"/>
            <a:tailEnd type="none" w="sm" len="sm"/>
          </a:ln>
        </p:spPr>
        <p:txBody>
          <a:bodyPr/>
          <a:lstStyle/>
          <a:p>
            <a:endParaRPr lang="nl-NL"/>
          </a:p>
        </p:txBody>
      </p:sp>
      <p:sp>
        <p:nvSpPr>
          <p:cNvPr id="120" name="AutoShape 120"/>
          <p:cNvSpPr/>
          <p:nvPr/>
        </p:nvSpPr>
        <p:spPr>
          <a:xfrm flipH="1">
            <a:off x="5885633" y="3026449"/>
            <a:ext cx="0" cy="327378"/>
          </a:xfrm>
          <a:prstGeom prst="line">
            <a:avLst/>
          </a:prstGeom>
          <a:ln w="9525" cap="flat">
            <a:solidFill>
              <a:srgbClr val="FFFFFF"/>
            </a:solidFill>
            <a:prstDash val="solid"/>
            <a:headEnd type="none" w="sm" len="sm"/>
            <a:tailEnd type="none" w="sm" len="sm"/>
          </a:ln>
        </p:spPr>
        <p:txBody>
          <a:bodyPr/>
          <a:lstStyle/>
          <a:p>
            <a:endParaRPr lang="nl-NL"/>
          </a:p>
        </p:txBody>
      </p:sp>
      <p:sp>
        <p:nvSpPr>
          <p:cNvPr id="121" name="Freeform 121"/>
          <p:cNvSpPr/>
          <p:nvPr/>
        </p:nvSpPr>
        <p:spPr>
          <a:xfrm>
            <a:off x="2951763" y="4322254"/>
            <a:ext cx="395375" cy="395375"/>
          </a:xfrm>
          <a:custGeom>
            <a:avLst/>
            <a:gdLst/>
            <a:ahLst/>
            <a:cxnLst/>
            <a:rect l="l" t="t" r="r" b="b"/>
            <a:pathLst>
              <a:path w="395375" h="395375">
                <a:moveTo>
                  <a:pt x="0" y="0"/>
                </a:moveTo>
                <a:lnTo>
                  <a:pt x="395375" y="0"/>
                </a:lnTo>
                <a:lnTo>
                  <a:pt x="395375" y="395375"/>
                </a:lnTo>
                <a:lnTo>
                  <a:pt x="0" y="395375"/>
                </a:lnTo>
                <a:lnTo>
                  <a:pt x="0" y="0"/>
                </a:lnTo>
                <a:close/>
              </a:path>
            </a:pathLst>
          </a:custGeom>
          <a:blipFill>
            <a:blip>
              <a:extLst>
                <a:ext uri="{96DAC541-7B7A-43D3-8B79-37D633B846F1}">
                  <asvg:svgBlip xmlns:asvg="http://schemas.microsoft.com/office/drawing/2016/SVG/main" r:embed="rId31"/>
                </a:ext>
              </a:extLst>
            </a:blip>
            <a:stretch>
              <a:fillRect/>
            </a:stretch>
          </a:blipFill>
        </p:spPr>
        <p:txBody>
          <a:bodyPr/>
          <a:lstStyle/>
          <a:p>
            <a:endParaRPr lang="nl-NL"/>
          </a:p>
        </p:txBody>
      </p:sp>
      <p:sp>
        <p:nvSpPr>
          <p:cNvPr id="122" name="TextBox 122"/>
          <p:cNvSpPr txBox="1"/>
          <p:nvPr/>
        </p:nvSpPr>
        <p:spPr>
          <a:xfrm>
            <a:off x="413700" y="553736"/>
            <a:ext cx="7305079" cy="363855"/>
          </a:xfrm>
          <a:prstGeom prst="rect">
            <a:avLst/>
          </a:prstGeom>
        </p:spPr>
        <p:txBody>
          <a:bodyPr lIns="0" tIns="0" rIns="0" bIns="0" rtlCol="0" anchor="t">
            <a:spAutoFit/>
          </a:bodyPr>
          <a:lstStyle/>
          <a:p>
            <a:pPr algn="l">
              <a:lnSpc>
                <a:spcPts val="2610"/>
              </a:lnSpc>
            </a:pPr>
            <a:r>
              <a:rPr lang="en-US" sz="3000" b="1" spc="-6">
                <a:solidFill>
                  <a:srgbClr val="253861"/>
                </a:solidFill>
                <a:latin typeface="Oswald Bold"/>
                <a:ea typeface="Oswald Bold"/>
                <a:cs typeface="Oswald Bold"/>
                <a:sym typeface="Oswald Bold"/>
              </a:rPr>
              <a:t>Bijlage C - Signalen, medicatie en opschalen </a:t>
            </a:r>
          </a:p>
        </p:txBody>
      </p:sp>
      <p:sp>
        <p:nvSpPr>
          <p:cNvPr id="123" name="TextBox 123"/>
          <p:cNvSpPr txBox="1"/>
          <p:nvPr/>
        </p:nvSpPr>
        <p:spPr>
          <a:xfrm>
            <a:off x="422222" y="997426"/>
            <a:ext cx="5915275" cy="250134"/>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Snelle houvast bij warme dagen </a:t>
            </a:r>
          </a:p>
        </p:txBody>
      </p:sp>
      <p:sp>
        <p:nvSpPr>
          <p:cNvPr id="124" name="TextBox 124"/>
          <p:cNvSpPr txBox="1"/>
          <p:nvPr/>
        </p:nvSpPr>
        <p:spPr>
          <a:xfrm>
            <a:off x="1477715" y="1524507"/>
            <a:ext cx="5494618" cy="366841"/>
          </a:xfrm>
          <a:prstGeom prst="rect">
            <a:avLst/>
          </a:prstGeom>
        </p:spPr>
        <p:txBody>
          <a:bodyPr lIns="0" tIns="0" rIns="0" bIns="0" rtlCol="0" anchor="t">
            <a:spAutoFit/>
          </a:bodyPr>
          <a:lstStyle/>
          <a:p>
            <a:pPr algn="l">
              <a:lnSpc>
                <a:spcPts val="1449"/>
              </a:lnSpc>
            </a:pPr>
            <a:r>
              <a:rPr lang="en-US" sz="1114">
                <a:solidFill>
                  <a:srgbClr val="253861"/>
                </a:solidFill>
                <a:latin typeface="Roboto"/>
                <a:ea typeface="Roboto"/>
                <a:cs typeface="Roboto"/>
                <a:sym typeface="Roboto"/>
              </a:rPr>
              <a:t>Gebruik deze bijlage als snelle geheugensteun. </a:t>
            </a:r>
          </a:p>
          <a:p>
            <a:pPr algn="l">
              <a:lnSpc>
                <a:spcPts val="1449"/>
              </a:lnSpc>
            </a:pPr>
            <a:r>
              <a:rPr lang="en-US" sz="1114">
                <a:solidFill>
                  <a:srgbClr val="253861"/>
                </a:solidFill>
                <a:latin typeface="Roboto"/>
                <a:ea typeface="Roboto"/>
                <a:cs typeface="Roboto"/>
                <a:sym typeface="Roboto"/>
              </a:rPr>
              <a:t>Bij twijfel: overleg laagdrempelig met verpleegkundige achterwacht of arts.</a:t>
            </a:r>
          </a:p>
        </p:txBody>
      </p:sp>
      <p:sp>
        <p:nvSpPr>
          <p:cNvPr id="125" name="TextBox 125"/>
          <p:cNvSpPr txBox="1"/>
          <p:nvPr/>
        </p:nvSpPr>
        <p:spPr>
          <a:xfrm>
            <a:off x="2665162" y="10333990"/>
            <a:ext cx="1567483" cy="129587"/>
          </a:xfrm>
          <a:prstGeom prst="rect">
            <a:avLst/>
          </a:prstGeom>
        </p:spPr>
        <p:txBody>
          <a:bodyPr lIns="0" tIns="0" rIns="0" bIns="0" rtlCol="0" anchor="t">
            <a:spAutoFit/>
          </a:bodyPr>
          <a:lstStyle/>
          <a:p>
            <a:pPr algn="ctr">
              <a:lnSpc>
                <a:spcPts val="1078"/>
              </a:lnSpc>
            </a:pPr>
            <a:r>
              <a:rPr lang="en-US" sz="792" spc="72">
                <a:solidFill>
                  <a:srgbClr val="253861"/>
                </a:solidFill>
                <a:latin typeface="Oswald"/>
                <a:ea typeface="Oswald"/>
                <a:cs typeface="Oswald"/>
                <a:sym typeface="Oswald"/>
              </a:rPr>
              <a:t>Pagina 8 -  Bijlage C</a:t>
            </a:r>
          </a:p>
        </p:txBody>
      </p:sp>
      <p:sp>
        <p:nvSpPr>
          <p:cNvPr id="126" name="TextBox 126"/>
          <p:cNvSpPr txBox="1"/>
          <p:nvPr/>
        </p:nvSpPr>
        <p:spPr>
          <a:xfrm>
            <a:off x="709783" y="9105580"/>
            <a:ext cx="935292" cy="289644"/>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lemand is suf of reageert niet goed</a:t>
            </a:r>
          </a:p>
        </p:txBody>
      </p:sp>
      <p:sp>
        <p:nvSpPr>
          <p:cNvPr id="127" name="TextBox 127"/>
          <p:cNvSpPr txBox="1"/>
          <p:nvPr/>
        </p:nvSpPr>
        <p:spPr>
          <a:xfrm>
            <a:off x="2250267" y="9105580"/>
            <a:ext cx="935292" cy="289644"/>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Verwardheid neemt toe </a:t>
            </a:r>
          </a:p>
        </p:txBody>
      </p:sp>
      <p:sp>
        <p:nvSpPr>
          <p:cNvPr id="128" name="TextBox 128"/>
          <p:cNvSpPr txBox="1"/>
          <p:nvPr/>
        </p:nvSpPr>
        <p:spPr>
          <a:xfrm>
            <a:off x="4018348" y="9105580"/>
            <a:ext cx="1068512" cy="289644"/>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Klachten verbeteren niet na ongeveer 2 uur</a:t>
            </a:r>
          </a:p>
        </p:txBody>
      </p:sp>
      <p:sp>
        <p:nvSpPr>
          <p:cNvPr id="129" name="TextBox 129"/>
          <p:cNvSpPr txBox="1"/>
          <p:nvPr/>
        </p:nvSpPr>
        <p:spPr>
          <a:xfrm>
            <a:off x="5536706" y="9105580"/>
            <a:ext cx="1237775" cy="289644"/>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Er is ernstige verbranding of veel blaarvorming</a:t>
            </a:r>
          </a:p>
        </p:txBody>
      </p:sp>
      <p:sp>
        <p:nvSpPr>
          <p:cNvPr id="130" name="TextBox 130"/>
          <p:cNvSpPr txBox="1"/>
          <p:nvPr/>
        </p:nvSpPr>
        <p:spPr>
          <a:xfrm>
            <a:off x="1241337" y="8166060"/>
            <a:ext cx="2356110" cy="230642"/>
          </a:xfrm>
          <a:prstGeom prst="rect">
            <a:avLst/>
          </a:prstGeom>
        </p:spPr>
        <p:txBody>
          <a:bodyPr lIns="0" tIns="0" rIns="0" bIns="0" rtlCol="0" anchor="t">
            <a:spAutoFit/>
          </a:bodyPr>
          <a:lstStyle/>
          <a:p>
            <a:pPr algn="l">
              <a:lnSpc>
                <a:spcPts val="1821"/>
              </a:lnSpc>
            </a:pPr>
            <a:r>
              <a:rPr lang="en-US" sz="1339" b="1">
                <a:solidFill>
                  <a:srgbClr val="F43433"/>
                </a:solidFill>
                <a:latin typeface="Roboto Bold"/>
                <a:ea typeface="Roboto Bold"/>
                <a:cs typeface="Roboto Bold"/>
                <a:sym typeface="Roboto Bold"/>
              </a:rPr>
              <a:t>Wanneer direct opschalen? </a:t>
            </a:r>
          </a:p>
        </p:txBody>
      </p:sp>
      <p:sp>
        <p:nvSpPr>
          <p:cNvPr id="131" name="TextBox 131"/>
          <p:cNvSpPr txBox="1"/>
          <p:nvPr/>
        </p:nvSpPr>
        <p:spPr>
          <a:xfrm>
            <a:off x="2597565" y="9803175"/>
            <a:ext cx="2289133" cy="238831"/>
          </a:xfrm>
          <a:prstGeom prst="rect">
            <a:avLst/>
          </a:prstGeom>
        </p:spPr>
        <p:txBody>
          <a:bodyPr lIns="0" tIns="0" rIns="0" bIns="0" rtlCol="0" anchor="t">
            <a:spAutoFit/>
          </a:bodyPr>
          <a:lstStyle/>
          <a:p>
            <a:pPr algn="l">
              <a:lnSpc>
                <a:spcPts val="1909"/>
              </a:lnSpc>
            </a:pPr>
            <a:r>
              <a:rPr lang="en-US" sz="1403" b="1">
                <a:solidFill>
                  <a:srgbClr val="E83131"/>
                </a:solidFill>
                <a:latin typeface="Roboto Bold"/>
                <a:ea typeface="Roboto Bold"/>
                <a:cs typeface="Roboto Bold"/>
                <a:sym typeface="Roboto Bold"/>
              </a:rPr>
              <a:t>Bij acuut gevaar: bel 112.</a:t>
            </a:r>
          </a:p>
        </p:txBody>
      </p:sp>
      <p:sp>
        <p:nvSpPr>
          <p:cNvPr id="132" name="TextBox 132"/>
          <p:cNvSpPr txBox="1"/>
          <p:nvPr/>
        </p:nvSpPr>
        <p:spPr>
          <a:xfrm>
            <a:off x="1239102" y="2448901"/>
            <a:ext cx="2546061" cy="235993"/>
          </a:xfrm>
          <a:prstGeom prst="rect">
            <a:avLst/>
          </a:prstGeom>
        </p:spPr>
        <p:txBody>
          <a:bodyPr lIns="0" tIns="0" rIns="0" bIns="0" rtlCol="0" anchor="t">
            <a:spAutoFit/>
          </a:bodyPr>
          <a:lstStyle/>
          <a:p>
            <a:pPr algn="l">
              <a:lnSpc>
                <a:spcPts val="1870"/>
              </a:lnSpc>
            </a:pPr>
            <a:r>
              <a:rPr lang="en-US" sz="1375" b="1">
                <a:solidFill>
                  <a:srgbClr val="60790C"/>
                </a:solidFill>
                <a:latin typeface="Roboto Bold"/>
                <a:ea typeface="Roboto Bold"/>
                <a:cs typeface="Roboto Bold"/>
                <a:sym typeface="Roboto Bold"/>
              </a:rPr>
              <a:t>Signalen van hitte-uitputting</a:t>
            </a:r>
          </a:p>
        </p:txBody>
      </p:sp>
      <p:sp>
        <p:nvSpPr>
          <p:cNvPr id="133" name="TextBox 133"/>
          <p:cNvSpPr txBox="1"/>
          <p:nvPr/>
        </p:nvSpPr>
        <p:spPr>
          <a:xfrm>
            <a:off x="4800290" y="2448901"/>
            <a:ext cx="2546061" cy="383791"/>
          </a:xfrm>
          <a:prstGeom prst="rect">
            <a:avLst/>
          </a:prstGeom>
        </p:spPr>
        <p:txBody>
          <a:bodyPr lIns="0" tIns="0" rIns="0" bIns="0" rtlCol="0" anchor="t">
            <a:spAutoFit/>
          </a:bodyPr>
          <a:lstStyle/>
          <a:p>
            <a:pPr algn="l">
              <a:lnSpc>
                <a:spcPts val="1870"/>
              </a:lnSpc>
            </a:pPr>
            <a:r>
              <a:rPr lang="en-US" sz="1375" b="1">
                <a:solidFill>
                  <a:srgbClr val="253861"/>
                </a:solidFill>
                <a:latin typeface="Roboto Bold"/>
                <a:ea typeface="Roboto Bold"/>
                <a:cs typeface="Roboto Bold"/>
                <a:sym typeface="Roboto Bold"/>
              </a:rPr>
              <a:t>Medicatie-alert</a:t>
            </a:r>
          </a:p>
          <a:p>
            <a:pPr algn="l">
              <a:lnSpc>
                <a:spcPts val="1156"/>
              </a:lnSpc>
            </a:pPr>
            <a:r>
              <a:rPr lang="en-US" sz="850">
                <a:solidFill>
                  <a:srgbClr val="253861"/>
                </a:solidFill>
                <a:latin typeface="Roboto"/>
                <a:ea typeface="Roboto"/>
                <a:cs typeface="Roboto"/>
                <a:sym typeface="Roboto"/>
              </a:rPr>
              <a:t>Bron: hittepsyche.nl/behandelaren</a:t>
            </a:r>
          </a:p>
        </p:txBody>
      </p:sp>
      <p:sp>
        <p:nvSpPr>
          <p:cNvPr id="134" name="TextBox 134"/>
          <p:cNvSpPr txBox="1"/>
          <p:nvPr/>
        </p:nvSpPr>
        <p:spPr>
          <a:xfrm>
            <a:off x="1453805" y="4837350"/>
            <a:ext cx="26733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Dorst</a:t>
            </a:r>
          </a:p>
        </p:txBody>
      </p:sp>
      <p:sp>
        <p:nvSpPr>
          <p:cNvPr id="135" name="TextBox 135"/>
          <p:cNvSpPr txBox="1"/>
          <p:nvPr/>
        </p:nvSpPr>
        <p:spPr>
          <a:xfrm>
            <a:off x="572998" y="5274529"/>
            <a:ext cx="2520025" cy="199187"/>
          </a:xfrm>
          <a:prstGeom prst="rect">
            <a:avLst/>
          </a:prstGeom>
        </p:spPr>
        <p:txBody>
          <a:bodyPr lIns="0" tIns="0" rIns="0" bIns="0" rtlCol="0" anchor="t">
            <a:spAutoFit/>
          </a:bodyPr>
          <a:lstStyle/>
          <a:p>
            <a:pPr algn="l">
              <a:lnSpc>
                <a:spcPts val="1574"/>
              </a:lnSpc>
            </a:pPr>
            <a:r>
              <a:rPr lang="en-US" sz="1157" b="1">
                <a:solidFill>
                  <a:srgbClr val="253861"/>
                </a:solidFill>
                <a:latin typeface="Roboto Bold"/>
                <a:ea typeface="Roboto Bold"/>
                <a:cs typeface="Roboto Bold"/>
                <a:sym typeface="Roboto Bold"/>
              </a:rPr>
              <a:t>Direct doen</a:t>
            </a:r>
          </a:p>
        </p:txBody>
      </p:sp>
      <p:sp>
        <p:nvSpPr>
          <p:cNvPr id="136" name="TextBox 136"/>
          <p:cNvSpPr txBox="1"/>
          <p:nvPr/>
        </p:nvSpPr>
        <p:spPr>
          <a:xfrm>
            <a:off x="1653126" y="5433003"/>
            <a:ext cx="1439897" cy="433577"/>
          </a:xfrm>
          <a:prstGeom prst="rect">
            <a:avLst/>
          </a:prstGeom>
        </p:spPr>
        <p:txBody>
          <a:bodyPr lIns="0" tIns="0" rIns="0" bIns="0" rtlCol="0" anchor="t">
            <a:spAutoFit/>
          </a:bodyPr>
          <a:lstStyle/>
          <a:p>
            <a:pPr algn="l">
              <a:lnSpc>
                <a:spcPts val="1155"/>
              </a:lnSpc>
            </a:pPr>
            <a:r>
              <a:rPr lang="en-US" sz="849">
                <a:solidFill>
                  <a:srgbClr val="253861"/>
                </a:solidFill>
                <a:latin typeface="Roboto"/>
                <a:ea typeface="Roboto"/>
                <a:cs typeface="Roboto"/>
                <a:sym typeface="Roboto"/>
              </a:rPr>
              <a:t>Haal iemand uit de zon of warme ruimte, breng naar koele ruimte </a:t>
            </a:r>
          </a:p>
        </p:txBody>
      </p:sp>
      <p:sp>
        <p:nvSpPr>
          <p:cNvPr id="137" name="TextBox 137"/>
          <p:cNvSpPr txBox="1"/>
          <p:nvPr/>
        </p:nvSpPr>
        <p:spPr>
          <a:xfrm>
            <a:off x="1653126" y="6008441"/>
            <a:ext cx="1063737" cy="289644"/>
          </a:xfrm>
          <a:prstGeom prst="rect">
            <a:avLst/>
          </a:prstGeom>
        </p:spPr>
        <p:txBody>
          <a:bodyPr lIns="0" tIns="0" rIns="0" bIns="0" rtlCol="0" anchor="t">
            <a:spAutoFit/>
          </a:bodyPr>
          <a:lstStyle/>
          <a:p>
            <a:pPr algn="l">
              <a:lnSpc>
                <a:spcPts val="1155"/>
              </a:lnSpc>
            </a:pPr>
            <a:r>
              <a:rPr lang="en-US" sz="849">
                <a:solidFill>
                  <a:srgbClr val="253861"/>
                </a:solidFill>
                <a:latin typeface="Roboto"/>
                <a:ea typeface="Roboto"/>
                <a:cs typeface="Roboto"/>
                <a:sym typeface="Roboto"/>
              </a:rPr>
              <a:t>Laat drinken, liefst koel maar niet ijskoud</a:t>
            </a:r>
          </a:p>
        </p:txBody>
      </p:sp>
      <p:sp>
        <p:nvSpPr>
          <p:cNvPr id="138" name="TextBox 138"/>
          <p:cNvSpPr txBox="1"/>
          <p:nvPr/>
        </p:nvSpPr>
        <p:spPr>
          <a:xfrm>
            <a:off x="1653126" y="6398246"/>
            <a:ext cx="1063737" cy="433577"/>
          </a:xfrm>
          <a:prstGeom prst="rect">
            <a:avLst/>
          </a:prstGeom>
        </p:spPr>
        <p:txBody>
          <a:bodyPr lIns="0" tIns="0" rIns="0" bIns="0" rtlCol="0" anchor="t">
            <a:spAutoFit/>
          </a:bodyPr>
          <a:lstStyle/>
          <a:p>
            <a:pPr algn="l">
              <a:lnSpc>
                <a:spcPts val="1155"/>
              </a:lnSpc>
            </a:pPr>
            <a:r>
              <a:rPr lang="en-US" sz="849">
                <a:solidFill>
                  <a:srgbClr val="253861"/>
                </a:solidFill>
                <a:latin typeface="Roboto"/>
                <a:ea typeface="Roboto"/>
                <a:cs typeface="Roboto"/>
                <a:sym typeface="Roboto"/>
              </a:rPr>
              <a:t>Koel met lauwe douche of natte doek in de nek</a:t>
            </a:r>
          </a:p>
        </p:txBody>
      </p:sp>
      <p:sp>
        <p:nvSpPr>
          <p:cNvPr id="139" name="TextBox 139"/>
          <p:cNvSpPr txBox="1"/>
          <p:nvPr/>
        </p:nvSpPr>
        <p:spPr>
          <a:xfrm>
            <a:off x="1653126" y="6983892"/>
            <a:ext cx="1255821" cy="289644"/>
          </a:xfrm>
          <a:prstGeom prst="rect">
            <a:avLst/>
          </a:prstGeom>
        </p:spPr>
        <p:txBody>
          <a:bodyPr lIns="0" tIns="0" rIns="0" bIns="0" rtlCol="0" anchor="t">
            <a:spAutoFit/>
          </a:bodyPr>
          <a:lstStyle/>
          <a:p>
            <a:pPr algn="l">
              <a:lnSpc>
                <a:spcPts val="1155"/>
              </a:lnSpc>
            </a:pPr>
            <a:r>
              <a:rPr lang="en-US" sz="849">
                <a:solidFill>
                  <a:srgbClr val="253861"/>
                </a:solidFill>
                <a:latin typeface="Roboto"/>
                <a:ea typeface="Roboto"/>
                <a:cs typeface="Roboto"/>
                <a:sym typeface="Roboto"/>
              </a:rPr>
              <a:t>Geef iets zouts, zoals bouillon </a:t>
            </a:r>
          </a:p>
        </p:txBody>
      </p:sp>
      <p:sp>
        <p:nvSpPr>
          <p:cNvPr id="140" name="TextBox 140"/>
          <p:cNvSpPr txBox="1"/>
          <p:nvPr/>
        </p:nvSpPr>
        <p:spPr>
          <a:xfrm>
            <a:off x="1653126" y="7389498"/>
            <a:ext cx="1255821" cy="289644"/>
          </a:xfrm>
          <a:prstGeom prst="rect">
            <a:avLst/>
          </a:prstGeom>
        </p:spPr>
        <p:txBody>
          <a:bodyPr lIns="0" tIns="0" rIns="0" bIns="0" rtlCol="0" anchor="t">
            <a:spAutoFit/>
          </a:bodyPr>
          <a:lstStyle/>
          <a:p>
            <a:pPr algn="l">
              <a:lnSpc>
                <a:spcPts val="1155"/>
              </a:lnSpc>
            </a:pPr>
            <a:r>
              <a:rPr lang="en-US" sz="849">
                <a:solidFill>
                  <a:srgbClr val="253861"/>
                </a:solidFill>
                <a:latin typeface="Roboto"/>
                <a:ea typeface="Roboto"/>
                <a:cs typeface="Roboto"/>
                <a:sym typeface="Roboto"/>
              </a:rPr>
              <a:t>Observeer en schakel hulp in als nodig</a:t>
            </a:r>
          </a:p>
        </p:txBody>
      </p:sp>
      <p:sp>
        <p:nvSpPr>
          <p:cNvPr id="141" name="TextBox 141"/>
          <p:cNvSpPr txBox="1"/>
          <p:nvPr/>
        </p:nvSpPr>
        <p:spPr>
          <a:xfrm>
            <a:off x="4249639" y="3479488"/>
            <a:ext cx="400330" cy="150010"/>
          </a:xfrm>
          <a:prstGeom prst="rect">
            <a:avLst/>
          </a:prstGeom>
        </p:spPr>
        <p:txBody>
          <a:bodyPr lIns="0" tIns="0" rIns="0" bIns="0" rtlCol="0" anchor="t">
            <a:spAutoFit/>
          </a:bodyPr>
          <a:lstStyle/>
          <a:p>
            <a:pPr algn="l">
              <a:lnSpc>
                <a:spcPts val="1108"/>
              </a:lnSpc>
            </a:pPr>
            <a:r>
              <a:rPr lang="en-US" sz="815" b="1">
                <a:solidFill>
                  <a:srgbClr val="2F858A"/>
                </a:solidFill>
                <a:latin typeface="Roboto Bold"/>
                <a:ea typeface="Roboto Bold"/>
                <a:cs typeface="Roboto Bold"/>
                <a:sym typeface="Roboto Bold"/>
              </a:rPr>
              <a:t>Lithium </a:t>
            </a:r>
          </a:p>
        </p:txBody>
      </p:sp>
      <p:sp>
        <p:nvSpPr>
          <p:cNvPr id="142" name="TextBox 142"/>
          <p:cNvSpPr txBox="1"/>
          <p:nvPr/>
        </p:nvSpPr>
        <p:spPr>
          <a:xfrm>
            <a:off x="4083594" y="4645143"/>
            <a:ext cx="807549" cy="150010"/>
          </a:xfrm>
          <a:prstGeom prst="rect">
            <a:avLst/>
          </a:prstGeom>
        </p:spPr>
        <p:txBody>
          <a:bodyPr lIns="0" tIns="0" rIns="0" bIns="0" rtlCol="0" anchor="t">
            <a:spAutoFit/>
          </a:bodyPr>
          <a:lstStyle/>
          <a:p>
            <a:pPr algn="l">
              <a:lnSpc>
                <a:spcPts val="1108"/>
              </a:lnSpc>
            </a:pPr>
            <a:r>
              <a:rPr lang="en-US" sz="815" b="1">
                <a:solidFill>
                  <a:srgbClr val="2F858A"/>
                </a:solidFill>
                <a:latin typeface="Roboto Bold"/>
                <a:ea typeface="Roboto Bold"/>
                <a:cs typeface="Roboto Bold"/>
                <a:sym typeface="Roboto Bold"/>
              </a:rPr>
              <a:t>Anticholinergica</a:t>
            </a:r>
          </a:p>
        </p:txBody>
      </p:sp>
      <p:sp>
        <p:nvSpPr>
          <p:cNvPr id="143" name="TextBox 143"/>
          <p:cNvSpPr txBox="1"/>
          <p:nvPr/>
        </p:nvSpPr>
        <p:spPr>
          <a:xfrm>
            <a:off x="4094375" y="5689406"/>
            <a:ext cx="807549" cy="150010"/>
          </a:xfrm>
          <a:prstGeom prst="rect">
            <a:avLst/>
          </a:prstGeom>
        </p:spPr>
        <p:txBody>
          <a:bodyPr lIns="0" tIns="0" rIns="0" bIns="0" rtlCol="0" anchor="t">
            <a:spAutoFit/>
          </a:bodyPr>
          <a:lstStyle/>
          <a:p>
            <a:pPr algn="l">
              <a:lnSpc>
                <a:spcPts val="1108"/>
              </a:lnSpc>
            </a:pPr>
            <a:r>
              <a:rPr lang="en-US" sz="815" b="1">
                <a:solidFill>
                  <a:srgbClr val="2F858A"/>
                </a:solidFill>
                <a:latin typeface="Roboto Bold"/>
                <a:ea typeface="Roboto Bold"/>
                <a:cs typeface="Roboto Bold"/>
                <a:sym typeface="Roboto Bold"/>
              </a:rPr>
              <a:t>Antipsychotica</a:t>
            </a:r>
          </a:p>
        </p:txBody>
      </p:sp>
      <p:sp>
        <p:nvSpPr>
          <p:cNvPr id="144" name="TextBox 144"/>
          <p:cNvSpPr txBox="1"/>
          <p:nvPr/>
        </p:nvSpPr>
        <p:spPr>
          <a:xfrm>
            <a:off x="4126498" y="6832216"/>
            <a:ext cx="721742" cy="150010"/>
          </a:xfrm>
          <a:prstGeom prst="rect">
            <a:avLst/>
          </a:prstGeom>
        </p:spPr>
        <p:txBody>
          <a:bodyPr lIns="0" tIns="0" rIns="0" bIns="0" rtlCol="0" anchor="t">
            <a:spAutoFit/>
          </a:bodyPr>
          <a:lstStyle/>
          <a:p>
            <a:pPr algn="l">
              <a:lnSpc>
                <a:spcPts val="1108"/>
              </a:lnSpc>
            </a:pPr>
            <a:r>
              <a:rPr lang="en-US" sz="815" b="1">
                <a:solidFill>
                  <a:srgbClr val="2F858A"/>
                </a:solidFill>
                <a:latin typeface="Roboto Bold"/>
                <a:ea typeface="Roboto Bold"/>
                <a:cs typeface="Roboto Bold"/>
                <a:sym typeface="Roboto Bold"/>
              </a:rPr>
              <a:t>Fenothiazines</a:t>
            </a:r>
          </a:p>
        </p:txBody>
      </p:sp>
      <p:sp>
        <p:nvSpPr>
          <p:cNvPr id="145" name="TextBox 145"/>
          <p:cNvSpPr txBox="1"/>
          <p:nvPr/>
        </p:nvSpPr>
        <p:spPr>
          <a:xfrm>
            <a:off x="5022051" y="3660428"/>
            <a:ext cx="733726" cy="433578"/>
          </a:xfrm>
          <a:prstGeom prst="rect">
            <a:avLst/>
          </a:prstGeom>
        </p:spPr>
        <p:txBody>
          <a:bodyPr lIns="0" tIns="0" rIns="0" bIns="0" rtlCol="0" anchor="t">
            <a:spAutoFit/>
          </a:bodyPr>
          <a:lstStyle/>
          <a:p>
            <a:pPr algn="ctr">
              <a:lnSpc>
                <a:spcPts val="1156"/>
              </a:lnSpc>
            </a:pPr>
            <a:r>
              <a:rPr lang="en-US" sz="850">
                <a:solidFill>
                  <a:srgbClr val="253861"/>
                </a:solidFill>
                <a:latin typeface="Roboto"/>
                <a:ea typeface="Roboto"/>
                <a:cs typeface="Roboto"/>
                <a:sym typeface="Roboto"/>
              </a:rPr>
              <a:t>Let op intoxicatie en minder urine</a:t>
            </a:r>
          </a:p>
        </p:txBody>
      </p:sp>
      <p:sp>
        <p:nvSpPr>
          <p:cNvPr id="146" name="TextBox 146"/>
          <p:cNvSpPr txBox="1"/>
          <p:nvPr/>
        </p:nvSpPr>
        <p:spPr>
          <a:xfrm>
            <a:off x="5022051" y="4767080"/>
            <a:ext cx="733726" cy="434689"/>
          </a:xfrm>
          <a:prstGeom prst="rect">
            <a:avLst/>
          </a:prstGeom>
        </p:spPr>
        <p:txBody>
          <a:bodyPr lIns="0" tIns="0" rIns="0" bIns="0" rtlCol="0" anchor="t">
            <a:spAutoFit/>
          </a:bodyPr>
          <a:lstStyle/>
          <a:p>
            <a:pPr algn="ctr">
              <a:lnSpc>
                <a:spcPts val="1159"/>
              </a:lnSpc>
            </a:pPr>
            <a:r>
              <a:rPr lang="en-US" sz="852">
                <a:solidFill>
                  <a:srgbClr val="253861"/>
                </a:solidFill>
                <a:latin typeface="Roboto"/>
                <a:ea typeface="Roboto"/>
                <a:cs typeface="Roboto"/>
                <a:sym typeface="Roboto"/>
              </a:rPr>
              <a:t>Minder zweten, meer kans op oververhitting</a:t>
            </a:r>
          </a:p>
        </p:txBody>
      </p:sp>
      <p:sp>
        <p:nvSpPr>
          <p:cNvPr id="147" name="TextBox 147"/>
          <p:cNvSpPr txBox="1"/>
          <p:nvPr/>
        </p:nvSpPr>
        <p:spPr>
          <a:xfrm>
            <a:off x="5092641" y="5969255"/>
            <a:ext cx="592545" cy="577512"/>
          </a:xfrm>
          <a:prstGeom prst="rect">
            <a:avLst/>
          </a:prstGeom>
        </p:spPr>
        <p:txBody>
          <a:bodyPr lIns="0" tIns="0" rIns="0" bIns="0" rtlCol="0" anchor="t">
            <a:spAutoFit/>
          </a:bodyPr>
          <a:lstStyle/>
          <a:p>
            <a:pPr algn="ctr">
              <a:lnSpc>
                <a:spcPts val="1156"/>
              </a:lnSpc>
            </a:pPr>
            <a:r>
              <a:rPr lang="en-US" sz="850">
                <a:solidFill>
                  <a:srgbClr val="253861"/>
                </a:solidFill>
                <a:latin typeface="Roboto"/>
                <a:ea typeface="Roboto"/>
                <a:cs typeface="Roboto"/>
                <a:sym typeface="Roboto"/>
              </a:rPr>
              <a:t>Minder zweten of minder dorstgevoel </a:t>
            </a:r>
          </a:p>
        </p:txBody>
      </p:sp>
      <p:sp>
        <p:nvSpPr>
          <p:cNvPr id="148" name="TextBox 148"/>
          <p:cNvSpPr txBox="1"/>
          <p:nvPr/>
        </p:nvSpPr>
        <p:spPr>
          <a:xfrm>
            <a:off x="5022051" y="7036451"/>
            <a:ext cx="733726" cy="433578"/>
          </a:xfrm>
          <a:prstGeom prst="rect">
            <a:avLst/>
          </a:prstGeom>
        </p:spPr>
        <p:txBody>
          <a:bodyPr lIns="0" tIns="0" rIns="0" bIns="0" rtlCol="0" anchor="t">
            <a:spAutoFit/>
          </a:bodyPr>
          <a:lstStyle/>
          <a:p>
            <a:pPr algn="ctr">
              <a:lnSpc>
                <a:spcPts val="1156"/>
              </a:lnSpc>
            </a:pPr>
            <a:r>
              <a:rPr lang="en-US" sz="850">
                <a:solidFill>
                  <a:srgbClr val="253861"/>
                </a:solidFill>
                <a:latin typeface="Roboto"/>
                <a:ea typeface="Roboto"/>
                <a:cs typeface="Roboto"/>
                <a:sym typeface="Roboto"/>
              </a:rPr>
              <a:t>Meer kans op huidreacties door zonlicht</a:t>
            </a:r>
          </a:p>
        </p:txBody>
      </p:sp>
      <p:sp>
        <p:nvSpPr>
          <p:cNvPr id="149" name="TextBox 149"/>
          <p:cNvSpPr txBox="1"/>
          <p:nvPr/>
        </p:nvSpPr>
        <p:spPr>
          <a:xfrm>
            <a:off x="6314066" y="3660428"/>
            <a:ext cx="535914" cy="424081"/>
          </a:xfrm>
          <a:prstGeom prst="rect">
            <a:avLst/>
          </a:prstGeom>
        </p:spPr>
        <p:txBody>
          <a:bodyPr lIns="0" tIns="0" rIns="0" bIns="0" rtlCol="0" anchor="t">
            <a:spAutoFit/>
          </a:bodyPr>
          <a:lstStyle/>
          <a:p>
            <a:pPr algn="ctr">
              <a:lnSpc>
                <a:spcPts val="1129"/>
              </a:lnSpc>
            </a:pPr>
            <a:r>
              <a:rPr lang="en-US" sz="830">
                <a:solidFill>
                  <a:srgbClr val="253861"/>
                </a:solidFill>
                <a:latin typeface="Roboto"/>
                <a:ea typeface="Roboto"/>
                <a:cs typeface="Roboto"/>
                <a:sym typeface="Roboto"/>
              </a:rPr>
              <a:t>Overleg met arts of psychiater</a:t>
            </a:r>
          </a:p>
        </p:txBody>
      </p:sp>
      <p:sp>
        <p:nvSpPr>
          <p:cNvPr id="150" name="TextBox 150"/>
          <p:cNvSpPr txBox="1"/>
          <p:nvPr/>
        </p:nvSpPr>
        <p:spPr>
          <a:xfrm>
            <a:off x="6250380" y="4767080"/>
            <a:ext cx="648789" cy="564717"/>
          </a:xfrm>
          <a:prstGeom prst="rect">
            <a:avLst/>
          </a:prstGeom>
        </p:spPr>
        <p:txBody>
          <a:bodyPr lIns="0" tIns="0" rIns="0" bIns="0" rtlCol="0" anchor="t">
            <a:spAutoFit/>
          </a:bodyPr>
          <a:lstStyle/>
          <a:p>
            <a:pPr algn="ctr">
              <a:lnSpc>
                <a:spcPts val="1129"/>
              </a:lnSpc>
            </a:pPr>
            <a:r>
              <a:rPr lang="en-US" sz="830">
                <a:solidFill>
                  <a:srgbClr val="253861"/>
                </a:solidFill>
                <a:latin typeface="Roboto"/>
                <a:ea typeface="Roboto"/>
                <a:cs typeface="Roboto"/>
                <a:sym typeface="Roboto"/>
              </a:rPr>
              <a:t>Volg hitteprotocol, bij acuut gevaar 112</a:t>
            </a:r>
          </a:p>
        </p:txBody>
      </p:sp>
      <p:sp>
        <p:nvSpPr>
          <p:cNvPr id="151" name="TextBox 151"/>
          <p:cNvSpPr txBox="1"/>
          <p:nvPr/>
        </p:nvSpPr>
        <p:spPr>
          <a:xfrm>
            <a:off x="6209418" y="6032716"/>
            <a:ext cx="745212" cy="283445"/>
          </a:xfrm>
          <a:prstGeom prst="rect">
            <a:avLst/>
          </a:prstGeom>
        </p:spPr>
        <p:txBody>
          <a:bodyPr lIns="0" tIns="0" rIns="0" bIns="0" rtlCol="0" anchor="t">
            <a:spAutoFit/>
          </a:bodyPr>
          <a:lstStyle/>
          <a:p>
            <a:pPr algn="ctr">
              <a:lnSpc>
                <a:spcPts val="1129"/>
              </a:lnSpc>
            </a:pPr>
            <a:r>
              <a:rPr lang="en-US" sz="830">
                <a:solidFill>
                  <a:srgbClr val="253861"/>
                </a:solidFill>
                <a:latin typeface="Roboto"/>
                <a:ea typeface="Roboto"/>
                <a:cs typeface="Roboto"/>
                <a:sym typeface="Roboto"/>
              </a:rPr>
              <a:t>Extra alert op oververhitting</a:t>
            </a:r>
          </a:p>
        </p:txBody>
      </p:sp>
      <p:sp>
        <p:nvSpPr>
          <p:cNvPr id="152" name="TextBox 152"/>
          <p:cNvSpPr txBox="1"/>
          <p:nvPr/>
        </p:nvSpPr>
        <p:spPr>
          <a:xfrm>
            <a:off x="6250380" y="7036451"/>
            <a:ext cx="733726" cy="424081"/>
          </a:xfrm>
          <a:prstGeom prst="rect">
            <a:avLst/>
          </a:prstGeom>
        </p:spPr>
        <p:txBody>
          <a:bodyPr lIns="0" tIns="0" rIns="0" bIns="0" rtlCol="0" anchor="t">
            <a:spAutoFit/>
          </a:bodyPr>
          <a:lstStyle/>
          <a:p>
            <a:pPr algn="ctr">
              <a:lnSpc>
                <a:spcPts val="1129"/>
              </a:lnSpc>
            </a:pPr>
            <a:r>
              <a:rPr lang="en-US" sz="830">
                <a:solidFill>
                  <a:srgbClr val="253861"/>
                </a:solidFill>
                <a:latin typeface="Roboto"/>
                <a:ea typeface="Roboto"/>
                <a:cs typeface="Roboto"/>
                <a:sym typeface="Roboto"/>
              </a:rPr>
              <a:t>Vermijd zon, overleg bij klachten</a:t>
            </a:r>
          </a:p>
        </p:txBody>
      </p:sp>
      <p:sp>
        <p:nvSpPr>
          <p:cNvPr id="153" name="TextBox 153"/>
          <p:cNvSpPr txBox="1"/>
          <p:nvPr/>
        </p:nvSpPr>
        <p:spPr>
          <a:xfrm>
            <a:off x="4249639" y="3073129"/>
            <a:ext cx="555698" cy="150010"/>
          </a:xfrm>
          <a:prstGeom prst="rect">
            <a:avLst/>
          </a:prstGeom>
        </p:spPr>
        <p:txBody>
          <a:bodyPr lIns="0" tIns="0" rIns="0" bIns="0" rtlCol="0" anchor="t">
            <a:spAutoFit/>
          </a:bodyPr>
          <a:lstStyle/>
          <a:p>
            <a:pPr algn="l">
              <a:lnSpc>
                <a:spcPts val="1108"/>
              </a:lnSpc>
            </a:pPr>
            <a:r>
              <a:rPr lang="en-US" sz="815" b="1">
                <a:solidFill>
                  <a:srgbClr val="FFFFFF"/>
                </a:solidFill>
                <a:latin typeface="Roboto Bold"/>
                <a:ea typeface="Roboto Bold"/>
                <a:cs typeface="Roboto Bold"/>
                <a:sym typeface="Roboto Bold"/>
              </a:rPr>
              <a:t>Medicatie</a:t>
            </a:r>
          </a:p>
        </p:txBody>
      </p:sp>
      <p:sp>
        <p:nvSpPr>
          <p:cNvPr id="154" name="TextBox 154"/>
          <p:cNvSpPr txBox="1"/>
          <p:nvPr/>
        </p:nvSpPr>
        <p:spPr>
          <a:xfrm>
            <a:off x="5261623" y="3073129"/>
            <a:ext cx="555698" cy="150010"/>
          </a:xfrm>
          <a:prstGeom prst="rect">
            <a:avLst/>
          </a:prstGeom>
        </p:spPr>
        <p:txBody>
          <a:bodyPr lIns="0" tIns="0" rIns="0" bIns="0" rtlCol="0" anchor="t">
            <a:spAutoFit/>
          </a:bodyPr>
          <a:lstStyle/>
          <a:p>
            <a:pPr algn="l">
              <a:lnSpc>
                <a:spcPts val="1108"/>
              </a:lnSpc>
            </a:pPr>
            <a:r>
              <a:rPr lang="en-US" sz="815" b="1">
                <a:solidFill>
                  <a:srgbClr val="FFFFFF"/>
                </a:solidFill>
                <a:latin typeface="Roboto Bold"/>
                <a:ea typeface="Roboto Bold"/>
                <a:cs typeface="Roboto Bold"/>
                <a:sym typeface="Roboto Bold"/>
              </a:rPr>
              <a:t>Let op</a:t>
            </a:r>
          </a:p>
        </p:txBody>
      </p:sp>
      <p:sp>
        <p:nvSpPr>
          <p:cNvPr id="155" name="TextBox 155"/>
          <p:cNvSpPr txBox="1"/>
          <p:nvPr/>
        </p:nvSpPr>
        <p:spPr>
          <a:xfrm>
            <a:off x="6345108" y="3073129"/>
            <a:ext cx="555698" cy="150010"/>
          </a:xfrm>
          <a:prstGeom prst="rect">
            <a:avLst/>
          </a:prstGeom>
        </p:spPr>
        <p:txBody>
          <a:bodyPr lIns="0" tIns="0" rIns="0" bIns="0" rtlCol="0" anchor="t">
            <a:spAutoFit/>
          </a:bodyPr>
          <a:lstStyle/>
          <a:p>
            <a:pPr algn="l">
              <a:lnSpc>
                <a:spcPts val="1108"/>
              </a:lnSpc>
            </a:pPr>
            <a:r>
              <a:rPr lang="en-US" sz="815" b="1">
                <a:solidFill>
                  <a:srgbClr val="FFFFFF"/>
                </a:solidFill>
                <a:latin typeface="Roboto Bold"/>
                <a:ea typeface="Roboto Bold"/>
                <a:cs typeface="Roboto Bold"/>
                <a:sym typeface="Roboto Bold"/>
              </a:rPr>
              <a:t>Actie</a:t>
            </a:r>
          </a:p>
        </p:txBody>
      </p:sp>
      <p:sp>
        <p:nvSpPr>
          <p:cNvPr id="156" name="Freeform 156"/>
          <p:cNvSpPr/>
          <p:nvPr/>
        </p:nvSpPr>
        <p:spPr>
          <a:xfrm>
            <a:off x="2806769" y="8725716"/>
            <a:ext cx="91803" cy="149576"/>
          </a:xfrm>
          <a:custGeom>
            <a:avLst/>
            <a:gdLst/>
            <a:ahLst/>
            <a:cxnLst/>
            <a:rect l="l" t="t" r="r" b="b"/>
            <a:pathLst>
              <a:path w="91803" h="149576">
                <a:moveTo>
                  <a:pt x="0" y="0"/>
                </a:moveTo>
                <a:lnTo>
                  <a:pt x="91803" y="0"/>
                </a:lnTo>
                <a:lnTo>
                  <a:pt x="91803" y="149576"/>
                </a:lnTo>
                <a:lnTo>
                  <a:pt x="0" y="149576"/>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157" name="Freeform 157"/>
          <p:cNvSpPr/>
          <p:nvPr/>
        </p:nvSpPr>
        <p:spPr>
          <a:xfrm>
            <a:off x="2629916" y="8720551"/>
            <a:ext cx="91803" cy="149576"/>
          </a:xfrm>
          <a:custGeom>
            <a:avLst/>
            <a:gdLst/>
            <a:ahLst/>
            <a:cxnLst/>
            <a:rect l="l" t="t" r="r" b="b"/>
            <a:pathLst>
              <a:path w="91803" h="149576">
                <a:moveTo>
                  <a:pt x="0" y="0"/>
                </a:moveTo>
                <a:lnTo>
                  <a:pt x="91803" y="0"/>
                </a:lnTo>
                <a:lnTo>
                  <a:pt x="91803" y="149577"/>
                </a:lnTo>
                <a:lnTo>
                  <a:pt x="0" y="149577"/>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1FF76EB96914B9FDB055D1D7EC1F1" ma:contentTypeVersion="19" ma:contentTypeDescription="Een nieuw document maken." ma:contentTypeScope="" ma:versionID="c065cc45f02b2535f69b8d60a65be5e0">
  <xsd:schema xmlns:xsd="http://www.w3.org/2001/XMLSchema" xmlns:xs="http://www.w3.org/2001/XMLSchema" xmlns:p="http://schemas.microsoft.com/office/2006/metadata/properties" xmlns:ns2="7ddfc4a7-2327-4f2d-b29d-dda666fbba38" xmlns:ns3="45b0fde6-3671-446b-8026-4c0d418a39e7" targetNamespace="http://schemas.microsoft.com/office/2006/metadata/properties" ma:root="true" ma:fieldsID="61a9e7e6831ae3cf185fd6e72792b2bd" ns2:_="" ns3:_="">
    <xsd:import namespace="7ddfc4a7-2327-4f2d-b29d-dda666fbba38"/>
    <xsd:import namespace="45b0fde6-3671-446b-8026-4c0d418a39e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3:MediaServiceSearchProperties" minOccurs="0"/>
                <xsd:element ref="ns3:MediaServiceBillingMetadata" minOccurs="0"/>
                <xsd:element ref="ns3:Extern_x0020_gedeel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fc4a7-2327-4f2d-b29d-dda666fbba38"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500ca94e-3c10-4710-8f5a-bcf85d946662}" ma:internalName="TaxCatchAll" ma:showField="CatchAllData" ma:web="7ddfc4a7-2327-4f2d-b29d-dda666fbba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b0fde6-3671-446b-8026-4c0d418a39e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f267c90d-14ff-4ce5-b3f0-f18f151e174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Extern_x0020_gedeeld_x003f_" ma:index="24" nillable="true" ma:displayName="Extern gedeeld?" ma:default="onbekend" ma:format="Dropdown" ma:internalName="Extern_x0020_gedeeld_x003f_">
      <xsd:simpleType>
        <xsd:restriction base="dms:Choice">
          <xsd:enumeration value="ja"/>
          <xsd:enumeration value="nee"/>
          <xsd:enumeration value="onbeken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ddfc4a7-2327-4f2d-b29d-dda666fbba38" xsi:nil="true"/>
    <lcf76f155ced4ddcb4097134ff3c332f xmlns="45b0fde6-3671-446b-8026-4c0d418a39e7">
      <Terms xmlns="http://schemas.microsoft.com/office/infopath/2007/PartnerControls"/>
    </lcf76f155ced4ddcb4097134ff3c332f>
    <Extern_x0020_gedeeld_x003f_ xmlns="45b0fde6-3671-446b-8026-4c0d418a39e7">onbekend</Extern_x0020_gedeeld_x003f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69B5B5-C745-4DD6-8BAE-38AA4CCAB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dfc4a7-2327-4f2d-b29d-dda666fbba38"/>
    <ds:schemaRef ds:uri="45b0fde6-3671-446b-8026-4c0d418a3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39220E-6A26-4619-A639-839D040CEBA0}">
  <ds:schemaRefs>
    <ds:schemaRef ds:uri="http://schemas.microsoft.com/office/2006/metadata/properties"/>
    <ds:schemaRef ds:uri="http://schemas.microsoft.com/office/infopath/2007/PartnerControls"/>
    <ds:schemaRef ds:uri="7ddfc4a7-2327-4f2d-b29d-dda666fbba38"/>
    <ds:schemaRef ds:uri="45b0fde6-3671-446b-8026-4c0d418a39e7"/>
  </ds:schemaRefs>
</ds:datastoreItem>
</file>

<file path=customXml/itemProps3.xml><?xml version="1.0" encoding="utf-8"?>
<ds:datastoreItem xmlns:ds="http://schemas.openxmlformats.org/officeDocument/2006/customXml" ds:itemID="{1C58A108-598A-484B-910D-200D77335B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TotalTime>
  <Words>1791</Words>
  <Application>Microsoft Office PowerPoint</Application>
  <PresentationFormat>Aangepast</PresentationFormat>
  <Paragraphs>361</Paragraphs>
  <Slides>9</Slides>
  <Notes>1</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9</vt:i4>
      </vt:variant>
    </vt:vector>
  </HeadingPairs>
  <TitlesOfParts>
    <vt:vector size="20" baseType="lpstr">
      <vt:lpstr>Oswald</vt:lpstr>
      <vt:lpstr>Roboto Bold Italics</vt:lpstr>
      <vt:lpstr>Roboto</vt:lpstr>
      <vt:lpstr>Aptos</vt:lpstr>
      <vt:lpstr>Open Sans Bold</vt:lpstr>
      <vt:lpstr>Oswald Bold</vt:lpstr>
      <vt:lpstr>Arial</vt:lpstr>
      <vt:lpstr>Roboto Italics</vt:lpstr>
      <vt:lpstr>Roboto Bold</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Hitteplan werkdocument</dc:title>
  <dc:creator>Froukje Stoffelsma (Stimular)</dc:creator>
  <cp:lastModifiedBy>Froukje Stoffelsma (Stimular)</cp:lastModifiedBy>
  <cp:revision>1</cp:revision>
  <dcterms:created xsi:type="dcterms:W3CDTF">2006-08-16T00:00:00Z</dcterms:created>
  <dcterms:modified xsi:type="dcterms:W3CDTF">2026-06-16T12:05:34Z</dcterms:modified>
  <dc:identifier>DAHJcY0cGww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0x010100FC31FF76EB96914B9FDB055D1D7EC1F1</vt:lpwstr>
  </property>
  <property fmtid="{D5CDD505-2E9C-101B-9397-08002B2CF9AE}" pid="3" name="MediaServiceImageTags">
    <vt:lpwstr/>
  </property>
</Properties>
</file>