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10"/>
  </p:notesMasterIdLst>
  <p:sldIdLst>
    <p:sldId id="256" r:id="rId5"/>
    <p:sldId id="262" r:id="rId6"/>
    <p:sldId id="263" r:id="rId7"/>
    <p:sldId id="264" r:id="rId8"/>
    <p:sldId id="265" r:id="rId9"/>
  </p:sldIdLst>
  <p:sldSz cx="10691813" cy="15119350"/>
  <p:notesSz cx="6797675" cy="9926638"/>
  <p:embeddedFontLst>
    <p:embeddedFont>
      <p:font typeface="Lexend Deca" pitchFamily="2" charset="0"/>
      <p:regular r:id="rId11"/>
      <p:bold r:id="rId12"/>
    </p:embeddedFont>
    <p:embeddedFont>
      <p:font typeface="Verdana" panose="020B060403050404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967B7E-6C2E-F83A-8B8C-4436CF10602E}" name="Anne Jacobs (Stimular)" initials="AJ" userId="S::a.jacobs@stimular.nl::2d7c0f51-5732-4bb0-b13f-63d7b18d61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32E"/>
    <a:srgbClr val="1AAAA1"/>
    <a:srgbClr val="CBBDE0"/>
    <a:srgbClr val="4BC536"/>
    <a:srgbClr val="EE6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10" autoAdjust="0"/>
  </p:normalViewPr>
  <p:slideViewPr>
    <p:cSldViewPr snapToGrid="0">
      <p:cViewPr varScale="1">
        <p:scale>
          <a:sx n="45" d="100"/>
          <a:sy n="45" d="100"/>
        </p:scale>
        <p:origin x="25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E95886F4-1EB3-4F7B-9E5F-8299F8A3AB91}"/>
    <pc:docChg chg="modSld">
      <pc:chgData name="Irene Kraak (Stimular)" userId="5679badc-dc7c-4f32-b309-887c9815f680" providerId="ADAL" clId="{E95886F4-1EB3-4F7B-9E5F-8299F8A3AB91}" dt="2024-08-13T10:45:32.929" v="4"/>
      <pc:docMkLst>
        <pc:docMk/>
      </pc:docMkLst>
      <pc:sldChg chg="modNotesTx">
        <pc:chgData name="Irene Kraak (Stimular)" userId="5679badc-dc7c-4f32-b309-887c9815f680" providerId="ADAL" clId="{E95886F4-1EB3-4F7B-9E5F-8299F8A3AB91}" dt="2024-08-12T14:21:14.182" v="2" actId="6549"/>
        <pc:sldMkLst>
          <pc:docMk/>
          <pc:sldMk cId="401975984" sldId="256"/>
        </pc:sldMkLst>
      </pc:sldChg>
      <pc:sldChg chg="setBg">
        <pc:chgData name="Irene Kraak (Stimular)" userId="5679badc-dc7c-4f32-b309-887c9815f680" providerId="ADAL" clId="{E95886F4-1EB3-4F7B-9E5F-8299F8A3AB91}" dt="2024-08-13T10:45:32.929" v="4"/>
        <pc:sldMkLst>
          <pc:docMk/>
          <pc:sldMk cId="869451433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C64A-3080-4A55-A9C7-8877ECE15BB3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5B76D-A98D-4BDF-9F0F-D8F88712E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30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693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340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834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543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</a:p>
          <a:p>
            <a:r>
              <a:rPr lang="nl-NL" dirty="0"/>
              <a:t>Kop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Black</a:t>
            </a:r>
          </a:p>
          <a:p>
            <a:r>
              <a:rPr lang="nl-NL" dirty="0"/>
              <a:t>Tekst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r>
              <a:rPr lang="nl-NL" dirty="0"/>
              <a:t> </a:t>
            </a:r>
            <a:r>
              <a:rPr lang="nl-NL" dirty="0" err="1"/>
              <a:t>Semibold</a:t>
            </a:r>
            <a:r>
              <a:rPr lang="nl-NL" dirty="0"/>
              <a:t> of medium </a:t>
            </a:r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 dirty="0"/>
              <a:t>B 52	B 54	B 162	B 223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>
                <a:latin typeface="+mn-lt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#9fc63b	#65b32e	</a:t>
            </a:r>
            <a:r>
              <a:rPr lang="nl-NL" sz="1200" dirty="0">
                <a:latin typeface="+mn-lt"/>
              </a:rPr>
              <a:t>#00abaa 	#c5abd3</a:t>
            </a:r>
            <a:endParaRPr lang="nl-NL" sz="1200" b="0" i="0" u="none" strike="noStrike" baseline="30000" dirty="0">
              <a:solidFill>
                <a:srgbClr val="000000"/>
              </a:solidFill>
              <a:latin typeface="MinionPro-Regular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778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28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6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7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53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2B312-5D4C-1AF3-BD8F-A35281E4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1E78A1-5D0C-D329-8FF0-32446C03C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DFA48B-9A0F-C3E0-CCC1-5B19445B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22C068-4C9D-7804-152F-4D41C585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tabel 6">
            <a:extLst>
              <a:ext uri="{FF2B5EF4-FFF2-40B4-BE49-F238E27FC236}">
                <a16:creationId xmlns:a16="http://schemas.microsoft.com/office/drawing/2014/main" id="{D9987103-0E15-437C-FB87-3D6E99E2C2F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306513" y="4497388"/>
            <a:ext cx="8415337" cy="804227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73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49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 om eigen tekst en logo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2522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77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0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6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11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2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3F29F-9D45-4291-ABAD-6684AD7693C9}" type="datetimeFigureOut">
              <a:rPr lang="nl-NL" smtClean="0"/>
              <a:t>13-8-2024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0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7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6D14CEAC-50AD-95A9-30FD-670CAE7DC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05916" y="9767195"/>
            <a:ext cx="4847555" cy="351287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45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A8C82705-E7E0-0377-22BB-8B7F9D055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857903"/>
              </p:ext>
            </p:extLst>
          </p:nvPr>
        </p:nvGraphicFramePr>
        <p:xfrm>
          <a:off x="516834" y="496956"/>
          <a:ext cx="9680714" cy="14252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40357">
                  <a:extLst>
                    <a:ext uri="{9D8B030D-6E8A-4147-A177-3AD203B41FA5}">
                      <a16:colId xmlns:a16="http://schemas.microsoft.com/office/drawing/2014/main" val="1561306806"/>
                    </a:ext>
                  </a:extLst>
                </a:gridCol>
                <a:gridCol w="4840357">
                  <a:extLst>
                    <a:ext uri="{9D8B030D-6E8A-4147-A177-3AD203B41FA5}">
                      <a16:colId xmlns:a16="http://schemas.microsoft.com/office/drawing/2014/main" val="591869163"/>
                    </a:ext>
                  </a:extLst>
                </a:gridCol>
              </a:tblGrid>
              <a:tr h="2375452">
                <a:tc>
                  <a:txBody>
                    <a:bodyPr/>
                    <a:lstStyle/>
                    <a:p>
                      <a:pPr algn="ctr" rtl="0"/>
                      <a:endParaRPr lang="nl-NL" sz="2400" b="0" i="0" u="none" strike="noStrike" kern="1200" baseline="0" dirty="0">
                        <a:solidFill>
                          <a:srgbClr val="65B32E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algn="ctr" rtl="0"/>
                      <a:r>
                        <a:rPr lang="nl-NL" sz="1750" b="0" i="0" u="none" strike="noStrike" kern="1200" baseline="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WC Weetje </a:t>
                      </a:r>
                    </a:p>
                    <a:p>
                      <a:pPr algn="ctr" rtl="0"/>
                      <a:r>
                        <a:rPr lang="nl-NL" sz="1750" b="0" i="0" u="none" strike="noStrike" kern="1200" baseline="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Wist je dat je 3 tot 6 liter water bespaart als je bij het doortrekken de kleine knop gebruikt in plaats van de grote knop?</a:t>
                      </a:r>
                    </a:p>
                  </a:txBody>
                  <a:tcPr marB="108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Wat kun je zelf doen om energie te besparen? 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0346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algn="ctr" rtl="0"/>
                      <a:r>
                        <a:rPr lang="nl-NL" sz="1800" b="0" i="0" u="none" strike="noStrike" kern="1200" baseline="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Douche jij langer of korter </a:t>
                      </a:r>
                    </a:p>
                    <a:p>
                      <a:pPr algn="ctr" rtl="0"/>
                      <a:r>
                        <a:rPr lang="nl-NL" sz="1800" b="0" i="0" u="none" strike="noStrike" kern="1200" baseline="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dan 5 minuten?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Wat doe je als je iemand afval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op straat ziet gooien?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8525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Hoe kun je volgens jou het beste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energie besparen? 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Wat vind je?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/>
                          <a:ea typeface="+mn-ea"/>
                          <a:cs typeface="+mn-cs"/>
                        </a:rPr>
                        <a:t>Wel of geen tweedehandskleding kopen</a:t>
                      </a:r>
                      <a:r>
                        <a:rPr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/>
                          <a:ea typeface="+mn-ea"/>
                          <a:cs typeface="+mn-cs"/>
                        </a:rPr>
                        <a:t>.</a:t>
                      </a: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Recyclen is beter voor het milieu</a:t>
                      </a:r>
                    </a:p>
                  </a:txBody>
                  <a:tcPr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34132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Welke spullen kun je eerst (laten) repareren in plaats van gelijk weg te gooien?</a:t>
                      </a:r>
                    </a:p>
                  </a:txBody>
                  <a:tcPr marL="45720" marR="45720" marB="180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Je verlaat een kamer waar niemand </a:t>
                      </a:r>
                    </a:p>
                    <a:p>
                      <a:pPr algn="ctr"/>
                      <a:r>
                        <a:rPr kumimoji="0" lang="nl-NL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meer is. Lampen aan of uit?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98008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Scheid jij je afval?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Trap of lift? 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336272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algn="ctr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Vaatwasser: vol of halfvol?</a:t>
                      </a:r>
                      <a:endParaRPr lang="nl-NL" sz="1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Wat is jouw favoriete vegetarische gerecht?</a:t>
                      </a:r>
                      <a:endParaRPr lang="nl-NL" sz="1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579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702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A8C82705-E7E0-0377-22BB-8B7F9D055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47372"/>
              </p:ext>
            </p:extLst>
          </p:nvPr>
        </p:nvGraphicFramePr>
        <p:xfrm>
          <a:off x="516834" y="496956"/>
          <a:ext cx="9680714" cy="14252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40357">
                  <a:extLst>
                    <a:ext uri="{9D8B030D-6E8A-4147-A177-3AD203B41FA5}">
                      <a16:colId xmlns:a16="http://schemas.microsoft.com/office/drawing/2014/main" val="1561306806"/>
                    </a:ext>
                  </a:extLst>
                </a:gridCol>
                <a:gridCol w="4840357">
                  <a:extLst>
                    <a:ext uri="{9D8B030D-6E8A-4147-A177-3AD203B41FA5}">
                      <a16:colId xmlns:a16="http://schemas.microsoft.com/office/drawing/2014/main" val="591869163"/>
                    </a:ext>
                  </a:extLst>
                </a:gridCol>
              </a:tblGrid>
              <a:tr h="2375452">
                <a:tc>
                  <a:txBody>
                    <a:bodyPr/>
                    <a:lstStyle/>
                    <a:p>
                      <a:pPr>
                        <a:tabLst>
                          <a:tab pos="575945" algn="l"/>
                        </a:tabLst>
                      </a:pPr>
                      <a:endParaRPr lang="nl-NL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solidFill>
                          <a:srgbClr val="65B32E"/>
                        </a:solidFill>
                        <a:effectLst/>
                        <a:latin typeface="Lexend Deca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tabLst>
                          <a:tab pos="575945" algn="l"/>
                        </a:tabLst>
                      </a:pPr>
                      <a:r>
                        <a:rPr lang="nl-NL" sz="18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Waarom is het volgens jou belangrijk om energie te besparen?</a:t>
                      </a:r>
                    </a:p>
                  </a:txBody>
                  <a:tcPr marL="68580" marR="68580" marT="0"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75945" algn="l"/>
                        </a:tabLst>
                      </a:pPr>
                      <a:endParaRPr lang="nl-NL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tabLst>
                          <a:tab pos="575945" algn="l"/>
                        </a:tabLst>
                      </a:pPr>
                      <a:r>
                        <a:rPr lang="nl-NL" sz="1800" kern="120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 mobiel is opgeladen.</a:t>
                      </a:r>
                    </a:p>
                    <a:p>
                      <a:pPr algn="ctr">
                        <a:tabLst>
                          <a:tab pos="575945" algn="l"/>
                        </a:tabLst>
                      </a:pPr>
                      <a:r>
                        <a:rPr lang="nl-NL" sz="1800" kern="120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Oplader in of uit het stopcontact?</a:t>
                      </a:r>
                    </a:p>
                    <a:p>
                      <a:pPr algn="ctr">
                        <a:tabLst>
                          <a:tab pos="575945" algn="l"/>
                        </a:tabLst>
                      </a:pPr>
                      <a:r>
                        <a:rPr lang="nl-NL" sz="1800" kern="120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tabLst>
                          <a:tab pos="575945" algn="l"/>
                        </a:tabLst>
                      </a:pPr>
                      <a:r>
                        <a:rPr lang="nl-NL" sz="1800" kern="120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Voorkom sluipverbruik</a:t>
                      </a:r>
                    </a:p>
                  </a:txBody>
                  <a:tcPr marL="45720" marR="4572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0346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algn="ctr" rtl="0"/>
                      <a:r>
                        <a:rPr lang="nl-NL" sz="1800" b="0" i="0" u="none" strike="noStrike" kern="1200" baseline="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Vergeet jij wel eens om apparaten uit te schakelen voordat je naar bed gaat?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Kook Weetje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Met de deksel op de pan is je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voedsel sneller gaar.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En het kost minder energie.</a:t>
                      </a:r>
                    </a:p>
                  </a:txBody>
                  <a:tcPr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8525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Zonnige Dag Weetje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Zonwering of dichte gordijnen helpen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om je huis koeler te houden 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op zonnige dagen.</a:t>
                      </a:r>
                    </a:p>
                  </a:txBody>
                  <a:tcPr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Plastic drinkfles of herbruikbare thermosfles? 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34132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Voedsel Weetje</a:t>
                      </a: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Verse groente en fruit uit het seizoen eten is beter voor het milieu.</a:t>
                      </a:r>
                    </a:p>
                  </a:txBody>
                  <a:tcPr marL="45720" marR="45720" marB="180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Je hebt het koud op je werkplek.</a:t>
                      </a:r>
                    </a:p>
                    <a:p>
                      <a:pPr algn="ctr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Trui of vest aan of verwarming hoger?</a:t>
                      </a: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98008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336272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579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635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A8C82705-E7E0-0377-22BB-8B7F9D055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522141"/>
              </p:ext>
            </p:extLst>
          </p:nvPr>
        </p:nvGraphicFramePr>
        <p:xfrm>
          <a:off x="516834" y="496956"/>
          <a:ext cx="9680714" cy="14252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40357">
                  <a:extLst>
                    <a:ext uri="{9D8B030D-6E8A-4147-A177-3AD203B41FA5}">
                      <a16:colId xmlns:a16="http://schemas.microsoft.com/office/drawing/2014/main" val="1561306806"/>
                    </a:ext>
                  </a:extLst>
                </a:gridCol>
                <a:gridCol w="4840357">
                  <a:extLst>
                    <a:ext uri="{9D8B030D-6E8A-4147-A177-3AD203B41FA5}">
                      <a16:colId xmlns:a16="http://schemas.microsoft.com/office/drawing/2014/main" val="591869163"/>
                    </a:ext>
                  </a:extLst>
                </a:gridCol>
              </a:tblGrid>
              <a:tr h="2375452">
                <a:tc>
                  <a:txBody>
                    <a:bodyPr/>
                    <a:lstStyle/>
                    <a:p>
                      <a:pPr>
                        <a:tabLst>
                          <a:tab pos="575945" algn="l"/>
                        </a:tabLst>
                      </a:pPr>
                      <a:endParaRPr lang="nl-NL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solidFill>
                          <a:srgbClr val="65B32E"/>
                        </a:solidFill>
                        <a:effectLst/>
                        <a:latin typeface="Lexend Deca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L="68580" marR="68580" marT="0"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75945" algn="l"/>
                        </a:tabLst>
                      </a:pPr>
                      <a:endParaRPr lang="nl-NL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tabLst>
                          <a:tab pos="575945" algn="l"/>
                        </a:tabLst>
                      </a:pPr>
                      <a:r>
                        <a:rPr lang="nl-NL" sz="9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L="45720" marR="45720"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0346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8525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341328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L="45720" marR="45720"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980085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336272"/>
                  </a:ext>
                </a:extLst>
              </a:tr>
              <a:tr h="2375452"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69208" rtl="0" eaLnBrk="1" latinLnBrk="0" hangingPunct="1"/>
                      <a:r>
                        <a:rPr kumimoji="0" lang="nl-NL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65B32E"/>
                          </a:solidFill>
                          <a:effectLst/>
                          <a:uLnTx/>
                          <a:uFillTx/>
                          <a:latin typeface="Lexend Deca" pitchFamily="2" charset="0"/>
                          <a:ea typeface="+mn-ea"/>
                          <a:cs typeface="+mn-cs"/>
                        </a:rPr>
                        <a:t>Vul hier je eigen </a:t>
                      </a:r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vraag </a:t>
                      </a:r>
                    </a:p>
                    <a:p>
                      <a:pPr marL="0" algn="ctr" defTabSz="1069208" rtl="0" eaLnBrk="1" latinLnBrk="0" hangingPunct="1"/>
                      <a:r>
                        <a:rPr lang="nl-NL" sz="1800" kern="1200" dirty="0">
                          <a:solidFill>
                            <a:srgbClr val="65B32E"/>
                          </a:solidFill>
                          <a:effectLst/>
                          <a:latin typeface="Lexend Deca" pitchFamily="2" charset="0"/>
                          <a:ea typeface="+mn-ea"/>
                          <a:cs typeface="+mn-cs"/>
                        </a:rPr>
                        <a:t>of dilemma in.</a:t>
                      </a:r>
                      <a:endParaRPr kumimoji="0" lang="nl-NL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65B32E"/>
                        </a:solidFill>
                        <a:effectLst/>
                        <a:uLnTx/>
                        <a:uFillTx/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marB="43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579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2033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  <SharedWithUsers xmlns="7ddfc4a7-2327-4f2d-b29d-dda666fbba38">
      <UserInfo>
        <DisplayName>Irene Kraak (Stimular)</DisplayName>
        <AccountId>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95CF8C0-AE86-416D-B24B-C00067F093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7268F-20E9-44E9-9FA2-3329C38CE001}">
  <ds:schemaRefs>
    <ds:schemaRef ds:uri="45b0fde6-3671-446b-8026-4c0d418a39e7"/>
    <ds:schemaRef ds:uri="7ddfc4a7-2327-4f2d-b29d-dda666fbba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B5CDD8A-19E2-4186-9699-9F5FDB9B4B0E}">
  <ds:schemaRefs>
    <ds:schemaRef ds:uri="45b0fde6-3671-446b-8026-4c0d418a39e7"/>
    <ds:schemaRef ds:uri="7ddfc4a7-2327-4f2d-b29d-dda666fbba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680</Words>
  <Application>Microsoft Office PowerPoint</Application>
  <PresentationFormat>Aangepast</PresentationFormat>
  <Paragraphs>147</Paragraphs>
  <Slides>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Arial</vt:lpstr>
      <vt:lpstr>Aptos Display</vt:lpstr>
      <vt:lpstr>Aptos</vt:lpstr>
      <vt:lpstr>Lexend Deca</vt:lpstr>
      <vt:lpstr>MinionPro-Regular</vt:lpstr>
      <vt:lpstr>Verdana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Kraak (Stimular)</dc:creator>
  <cp:lastModifiedBy>Irene Kraak (Stimular)</cp:lastModifiedBy>
  <cp:revision>4</cp:revision>
  <cp:lastPrinted>2024-04-30T12:45:22Z</cp:lastPrinted>
  <dcterms:created xsi:type="dcterms:W3CDTF">2024-04-04T07:28:21Z</dcterms:created>
  <dcterms:modified xsi:type="dcterms:W3CDTF">2024-08-13T10:45:41Z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